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13716000" cx="24384000"/>
  <p:notesSz cx="6858000" cy="9144000"/>
  <p:embeddedFontLst>
    <p:embeddedFont>
      <p:font typeface="Helvetica Neue"/>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0" roundtripDataSignature="AMtx7mgE7DhO8VhHx4zzHa/JDHAxGds+G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HelveticaNeue-regular.fntdata"/><Relationship Id="rId25" Type="http://schemas.openxmlformats.org/officeDocument/2006/relationships/slide" Target="slides/slide21.xml"/><Relationship Id="rId28" Type="http://schemas.openxmlformats.org/officeDocument/2006/relationships/font" Target="fonts/HelveticaNeue-italic.fntdata"/><Relationship Id="rId27" Type="http://schemas.openxmlformats.org/officeDocument/2006/relationships/font" Target="fonts/HelveticaNeue-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HelveticaNeue-boldItalic.fntdata"/><Relationship Id="rId7" Type="http://schemas.openxmlformats.org/officeDocument/2006/relationships/slide" Target="slides/slide3.xml"/><Relationship Id="rId8" Type="http://schemas.openxmlformats.org/officeDocument/2006/relationships/slide" Target="slides/slide4.xml"/><Relationship Id="rId3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1pPr>
            <a:lvl2pPr indent="-228600" lvl="1" marL="9144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2pPr>
            <a:lvl3pPr indent="-228600" lvl="2" marL="13716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3pPr>
            <a:lvl4pPr indent="-228600" lvl="3" marL="18288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4pPr>
            <a:lvl5pPr indent="-228600" lvl="4" marL="22860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5pPr>
            <a:lvl6pPr indent="-228600" lvl="5" marL="27432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6pPr>
            <a:lvl7pPr indent="-228600" lvl="6" marL="32004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7pPr>
            <a:lvl8pPr indent="-228600" lvl="7" marL="36576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8pPr>
            <a:lvl9pPr indent="-228600" lvl="8" marL="41148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6" name="Google Shape;66;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rPr lang="en-GB" sz="4400">
                <a:latin typeface="Avenir"/>
                <a:ea typeface="Avenir"/>
                <a:cs typeface="Avenir"/>
                <a:sym typeface="Avenir"/>
              </a:rPr>
              <a:t>Primary research conducted in February 2024</a:t>
            </a:r>
            <a:br>
              <a:rPr lang="en-GB" sz="4400">
                <a:latin typeface="Avenir"/>
                <a:ea typeface="Avenir"/>
                <a:cs typeface="Avenir"/>
                <a:sym typeface="Avenir"/>
              </a:rPr>
            </a:br>
            <a:endParaRPr sz="4400">
              <a:latin typeface="Avenir"/>
              <a:ea typeface="Avenir"/>
              <a:cs typeface="Avenir"/>
              <a:sym typeface="Avenir"/>
            </a:endParaRPr>
          </a:p>
          <a:p>
            <a:pPr indent="0" lvl="0" marL="0" rtl="0" algn="l">
              <a:lnSpc>
                <a:spcPct val="117999"/>
              </a:lnSpc>
              <a:spcBef>
                <a:spcPts val="0"/>
              </a:spcBef>
              <a:spcAft>
                <a:spcPts val="0"/>
              </a:spcAft>
              <a:buNone/>
            </a:pPr>
            <a:r>
              <a:rPr lang="en-GB" sz="4400">
                <a:latin typeface="Avenir"/>
                <a:ea typeface="Avenir"/>
                <a:cs typeface="Avenir"/>
                <a:sym typeface="Avenir"/>
              </a:rPr>
              <a:t>24 Key Informant Interviews (KIIs), including journalists, citizen journalists, other media personnel and civil society representatives. </a:t>
            </a:r>
            <a:br>
              <a:rPr lang="en-GB" sz="4400">
                <a:latin typeface="Avenir"/>
                <a:ea typeface="Avenir"/>
                <a:cs typeface="Avenir"/>
                <a:sym typeface="Avenir"/>
              </a:rPr>
            </a:br>
            <a:endParaRPr sz="4400">
              <a:latin typeface="Avenir"/>
              <a:ea typeface="Avenir"/>
              <a:cs typeface="Avenir"/>
              <a:sym typeface="Avenir"/>
            </a:endParaRPr>
          </a:p>
          <a:p>
            <a:pPr indent="0" lvl="0" marL="0" rtl="0" algn="l">
              <a:lnSpc>
                <a:spcPct val="117999"/>
              </a:lnSpc>
              <a:spcBef>
                <a:spcPts val="0"/>
              </a:spcBef>
              <a:spcAft>
                <a:spcPts val="0"/>
              </a:spcAft>
              <a:buNone/>
            </a:pPr>
            <a:r>
              <a:rPr lang="en-GB" sz="4400">
                <a:latin typeface="Avenir"/>
                <a:ea typeface="Avenir"/>
                <a:cs typeface="Avenir"/>
                <a:sym typeface="Avenir"/>
              </a:rPr>
              <a:t>Following review of existing literature:</a:t>
            </a:r>
            <a:endParaRPr/>
          </a:p>
          <a:p>
            <a:pPr indent="228600" lvl="1" marL="0" rtl="0" algn="l">
              <a:lnSpc>
                <a:spcPct val="117999"/>
              </a:lnSpc>
              <a:spcBef>
                <a:spcPts val="0"/>
              </a:spcBef>
              <a:spcAft>
                <a:spcPts val="0"/>
              </a:spcAft>
              <a:buNone/>
            </a:pPr>
            <a:r>
              <a:rPr lang="en-GB" sz="4400">
                <a:latin typeface="Avenir"/>
                <a:ea typeface="Avenir"/>
                <a:cs typeface="Avenir"/>
                <a:sym typeface="Avenir"/>
              </a:rPr>
              <a:t>media freedom in authoritarian or restrictive contexts, </a:t>
            </a:r>
            <a:endParaRPr/>
          </a:p>
          <a:p>
            <a:pPr indent="228600" lvl="1" marL="0" rtl="0" algn="l">
              <a:lnSpc>
                <a:spcPct val="117999"/>
              </a:lnSpc>
              <a:spcBef>
                <a:spcPts val="0"/>
              </a:spcBef>
              <a:spcAft>
                <a:spcPts val="0"/>
              </a:spcAft>
              <a:buNone/>
            </a:pPr>
            <a:r>
              <a:rPr lang="en-GB" sz="4400">
                <a:latin typeface="Avenir"/>
                <a:ea typeface="Avenir"/>
                <a:cs typeface="Avenir"/>
                <a:sym typeface="Avenir"/>
              </a:rPr>
              <a:t>existing research concerning the current environment for news media in Myanmar. </a:t>
            </a:r>
            <a:endParaRPr/>
          </a:p>
          <a:p>
            <a:pPr indent="-203200" lvl="0" marL="342900" rtl="0" algn="l">
              <a:lnSpc>
                <a:spcPct val="117999"/>
              </a:lnSpc>
              <a:spcBef>
                <a:spcPts val="0"/>
              </a:spcBef>
              <a:spcAft>
                <a:spcPts val="0"/>
              </a:spcAft>
              <a:buSzPts val="2200"/>
              <a:buFont typeface="Helvetica Neue"/>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7" name="Google Shape;137;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0" name="Google Shape;150;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2" name="Google Shape;162;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0" name="Google Shape;170;p1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2" name="Google Shape;182;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0" name="Google Shape;190;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03200" lvl="0" marL="342900" rtl="0" algn="l">
              <a:lnSpc>
                <a:spcPct val="117999"/>
              </a:lnSpc>
              <a:spcBef>
                <a:spcPts val="0"/>
              </a:spcBef>
              <a:spcAft>
                <a:spcPts val="0"/>
              </a:spcAft>
              <a:buSzPts val="2200"/>
              <a:buFont typeface="Helvetica Neue"/>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6" name="Google Shape;76;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7" name="Google Shape;197;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03200" lvl="0" marL="342900" rtl="0" algn="l">
              <a:lnSpc>
                <a:spcPct val="117999"/>
              </a:lnSpc>
              <a:spcBef>
                <a:spcPts val="0"/>
              </a:spcBef>
              <a:spcAft>
                <a:spcPts val="0"/>
              </a:spcAft>
              <a:buSzPts val="2200"/>
              <a:buFont typeface="Helvetica Neue"/>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4" name="Google Shape;204;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03200" lvl="0" marL="342900" rtl="0" algn="l">
              <a:lnSpc>
                <a:spcPct val="117999"/>
              </a:lnSpc>
              <a:spcBef>
                <a:spcPts val="0"/>
              </a:spcBef>
              <a:spcAft>
                <a:spcPts val="0"/>
              </a:spcAft>
              <a:buSzPts val="2200"/>
              <a:buFont typeface="Helvetica Neue"/>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3: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 name="Google Shape;8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9" name="Google Shape;89;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3" name="Google Shape;103;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1" name="Google Shape;111;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5" name="Google Shape;125;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17999"/>
              </a:lnSpc>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9" name="Shape 9"/>
        <p:cNvGrpSpPr/>
        <p:nvPr/>
      </p:nvGrpSpPr>
      <p:grpSpPr>
        <a:xfrm>
          <a:off x="0" y="0"/>
          <a:ext cx="0" cy="0"/>
          <a:chOff x="0" y="0"/>
          <a:chExt cx="0" cy="0"/>
        </a:xfrm>
      </p:grpSpPr>
      <p:sp>
        <p:nvSpPr>
          <p:cNvPr id="10" name="Google Shape;10;p23"/>
          <p:cNvSpPr txBox="1"/>
          <p:nvPr>
            <p:ph idx="1" type="body"/>
          </p:nvPr>
        </p:nvSpPr>
        <p:spPr>
          <a:xfrm>
            <a:off x="1201340" y="11859862"/>
            <a:ext cx="21971003" cy="636979"/>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3600"/>
              <a:buFont typeface="Helvetica Neue"/>
              <a:buNone/>
              <a:defRPr b="1" sz="36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11" name="Google Shape;11;p23"/>
          <p:cNvSpPr txBox="1"/>
          <p:nvPr>
            <p:ph type="title"/>
          </p:nvPr>
        </p:nvSpPr>
        <p:spPr>
          <a:xfrm>
            <a:off x="1206496" y="2574991"/>
            <a:ext cx="21971004" cy="4648201"/>
          </a:xfrm>
          <a:prstGeom prst="rect">
            <a:avLst/>
          </a:prstGeom>
          <a:noFill/>
          <a:ln>
            <a:noFill/>
          </a:ln>
        </p:spPr>
        <p:txBody>
          <a:bodyPr anchorCtr="0" anchor="b" bIns="50800" lIns="50800" spcFirstLastPara="1" rIns="50800" wrap="square" tIns="50800">
            <a:normAutofit/>
          </a:bodyPr>
          <a:lstStyle>
            <a:lvl1pPr lvl="0" algn="l">
              <a:lnSpc>
                <a:spcPct val="80000"/>
              </a:lnSpc>
              <a:spcBef>
                <a:spcPts val="0"/>
              </a:spcBef>
              <a:spcAft>
                <a:spcPts val="0"/>
              </a:spcAft>
              <a:buClr>
                <a:srgbClr val="000000"/>
              </a:buClr>
              <a:buSzPts val="11600"/>
              <a:buFont typeface="Helvetica Neue"/>
              <a:buNone/>
              <a:defRPr sz="116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12" name="Google Shape;12;p23"/>
          <p:cNvSpPr txBox="1"/>
          <p:nvPr>
            <p:ph idx="2" type="body"/>
          </p:nvPr>
        </p:nvSpPr>
        <p:spPr>
          <a:xfrm>
            <a:off x="1201342" y="7223190"/>
            <a:ext cx="21971001" cy="1905001"/>
          </a:xfrm>
          <a:prstGeom prst="rect">
            <a:avLst/>
          </a:prstGeom>
          <a:noFill/>
          <a:ln>
            <a:noFill/>
          </a:ln>
        </p:spPr>
        <p:txBody>
          <a:bodyPr anchorCtr="0" anchor="t" bIns="50800" lIns="50800" spcFirstLastPara="1" rIns="50800" wrap="square" tIns="508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228600" lvl="1" marL="914400" algn="l">
              <a:lnSpc>
                <a:spcPct val="100000"/>
              </a:lnSpc>
              <a:spcBef>
                <a:spcPts val="0"/>
              </a:spcBef>
              <a:spcAft>
                <a:spcPts val="0"/>
              </a:spcAft>
              <a:buClr>
                <a:srgbClr val="000000"/>
              </a:buClr>
              <a:buSzPts val="5500"/>
              <a:buFont typeface="Helvetica Neue"/>
              <a:buNone/>
              <a:defRPr b="1" sz="5500"/>
            </a:lvl2pPr>
            <a:lvl3pPr indent="-228600" lvl="2" marL="1371600" algn="l">
              <a:lnSpc>
                <a:spcPct val="100000"/>
              </a:lnSpc>
              <a:spcBef>
                <a:spcPts val="0"/>
              </a:spcBef>
              <a:spcAft>
                <a:spcPts val="0"/>
              </a:spcAft>
              <a:buClr>
                <a:srgbClr val="000000"/>
              </a:buClr>
              <a:buSzPts val="5500"/>
              <a:buFont typeface="Helvetica Neue"/>
              <a:buNone/>
              <a:defRPr b="1" sz="5500"/>
            </a:lvl3pPr>
            <a:lvl4pPr indent="-228600" lvl="3" marL="1828800" algn="l">
              <a:lnSpc>
                <a:spcPct val="100000"/>
              </a:lnSpc>
              <a:spcBef>
                <a:spcPts val="0"/>
              </a:spcBef>
              <a:spcAft>
                <a:spcPts val="0"/>
              </a:spcAft>
              <a:buClr>
                <a:srgbClr val="000000"/>
              </a:buClr>
              <a:buSzPts val="5500"/>
              <a:buFont typeface="Helvetica Neue"/>
              <a:buNone/>
              <a:defRPr b="1" sz="5500"/>
            </a:lvl4pPr>
            <a:lvl5pPr indent="-228600" lvl="4" marL="2286000" algn="l">
              <a:lnSpc>
                <a:spcPct val="100000"/>
              </a:lnSpc>
              <a:spcBef>
                <a:spcPts val="0"/>
              </a:spcBef>
              <a:spcAft>
                <a:spcPts val="0"/>
              </a:spcAft>
              <a:buClr>
                <a:srgbClr val="000000"/>
              </a:buClr>
              <a:buSzPts val="5500"/>
              <a:buFont typeface="Helvetica Neue"/>
              <a:buNone/>
              <a:defRPr b="1" sz="5500"/>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13" name="Google Shape;13;p23"/>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Fact">
  <p:cSld name="Big Fact">
    <p:spTree>
      <p:nvGrpSpPr>
        <p:cNvPr id="51" name="Shape 51"/>
        <p:cNvGrpSpPr/>
        <p:nvPr/>
      </p:nvGrpSpPr>
      <p:grpSpPr>
        <a:xfrm>
          <a:off x="0" y="0"/>
          <a:ext cx="0" cy="0"/>
          <a:chOff x="0" y="0"/>
          <a:chExt cx="0" cy="0"/>
        </a:xfrm>
      </p:grpSpPr>
      <p:sp>
        <p:nvSpPr>
          <p:cNvPr id="52" name="Google Shape;52;p32"/>
          <p:cNvSpPr txBox="1"/>
          <p:nvPr>
            <p:ph idx="1" type="body"/>
          </p:nvPr>
        </p:nvSpPr>
        <p:spPr>
          <a:xfrm>
            <a:off x="1206500" y="1075927"/>
            <a:ext cx="21971000" cy="7241584"/>
          </a:xfrm>
          <a:prstGeom prst="rect">
            <a:avLst/>
          </a:prstGeom>
          <a:noFill/>
          <a:ln>
            <a:noFill/>
          </a:ln>
        </p:spPr>
        <p:txBody>
          <a:bodyPr anchorCtr="0" anchor="b" bIns="50800" lIns="50800" spcFirstLastPara="1" rIns="50800" wrap="square" tIns="50800">
            <a:normAutofit/>
          </a:bodyPr>
          <a:lstStyle>
            <a:lvl1pPr indent="-228600" lvl="0" marL="457200" algn="ctr">
              <a:lnSpc>
                <a:spcPct val="80000"/>
              </a:lnSpc>
              <a:spcBef>
                <a:spcPts val="0"/>
              </a:spcBef>
              <a:spcAft>
                <a:spcPts val="0"/>
              </a:spcAft>
              <a:buClr>
                <a:srgbClr val="000000"/>
              </a:buClr>
              <a:buSzPts val="25000"/>
              <a:buFont typeface="Helvetica Neue"/>
              <a:buNone/>
              <a:defRPr b="1" sz="25000"/>
            </a:lvl1pPr>
            <a:lvl2pPr indent="-228600" lvl="1" marL="914400" algn="ctr">
              <a:lnSpc>
                <a:spcPct val="80000"/>
              </a:lnSpc>
              <a:spcBef>
                <a:spcPts val="0"/>
              </a:spcBef>
              <a:spcAft>
                <a:spcPts val="0"/>
              </a:spcAft>
              <a:buClr>
                <a:srgbClr val="000000"/>
              </a:buClr>
              <a:buSzPts val="25000"/>
              <a:buFont typeface="Helvetica Neue"/>
              <a:buNone/>
              <a:defRPr b="1" sz="25000"/>
            </a:lvl2pPr>
            <a:lvl3pPr indent="-228600" lvl="2" marL="1371600" algn="ctr">
              <a:lnSpc>
                <a:spcPct val="80000"/>
              </a:lnSpc>
              <a:spcBef>
                <a:spcPts val="0"/>
              </a:spcBef>
              <a:spcAft>
                <a:spcPts val="0"/>
              </a:spcAft>
              <a:buClr>
                <a:srgbClr val="000000"/>
              </a:buClr>
              <a:buSzPts val="25000"/>
              <a:buFont typeface="Helvetica Neue"/>
              <a:buNone/>
              <a:defRPr b="1" sz="25000"/>
            </a:lvl3pPr>
            <a:lvl4pPr indent="-228600" lvl="3" marL="1828800" algn="ctr">
              <a:lnSpc>
                <a:spcPct val="80000"/>
              </a:lnSpc>
              <a:spcBef>
                <a:spcPts val="0"/>
              </a:spcBef>
              <a:spcAft>
                <a:spcPts val="0"/>
              </a:spcAft>
              <a:buClr>
                <a:srgbClr val="000000"/>
              </a:buClr>
              <a:buSzPts val="25000"/>
              <a:buFont typeface="Helvetica Neue"/>
              <a:buNone/>
              <a:defRPr b="1" sz="25000"/>
            </a:lvl4pPr>
            <a:lvl5pPr indent="-228600" lvl="4" marL="2286000" algn="ctr">
              <a:lnSpc>
                <a:spcPct val="80000"/>
              </a:lnSpc>
              <a:spcBef>
                <a:spcPts val="0"/>
              </a:spcBef>
              <a:spcAft>
                <a:spcPts val="0"/>
              </a:spcAft>
              <a:buClr>
                <a:srgbClr val="000000"/>
              </a:buClr>
              <a:buSzPts val="25000"/>
              <a:buFont typeface="Helvetica Neue"/>
              <a:buNone/>
              <a:defRPr b="1" sz="25000"/>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53" name="Google Shape;53;p32"/>
          <p:cNvSpPr txBox="1"/>
          <p:nvPr>
            <p:ph idx="2" type="body"/>
          </p:nvPr>
        </p:nvSpPr>
        <p:spPr>
          <a:xfrm>
            <a:off x="1206500" y="8262180"/>
            <a:ext cx="21971000" cy="934780"/>
          </a:xfrm>
          <a:prstGeom prst="rect">
            <a:avLst/>
          </a:prstGeom>
          <a:noFill/>
          <a:ln>
            <a:noFill/>
          </a:ln>
        </p:spPr>
        <p:txBody>
          <a:bodyPr anchorCtr="0" anchor="t" bIns="45700" lIns="45700" spcFirstLastPara="1" rIns="45700" wrap="square" tIns="45700">
            <a:normAutofit/>
          </a:bodyPr>
          <a:lstStyle>
            <a:lvl1pPr indent="-228600" lvl="0" marL="457200" algn="ctr">
              <a:lnSpc>
                <a:spcPct val="100000"/>
              </a:lnSpc>
              <a:spcBef>
                <a:spcPts val="0"/>
              </a:spcBef>
              <a:spcAft>
                <a:spcPts val="0"/>
              </a:spcAft>
              <a:buClr>
                <a:srgbClr val="000000"/>
              </a:buClr>
              <a:buSzPts val="5500"/>
              <a:buFont typeface="Helvetica Neue"/>
              <a:buNone/>
              <a:defRPr b="1" sz="55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54" name="Google Shape;54;p32"/>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Quote">
    <p:spTree>
      <p:nvGrpSpPr>
        <p:cNvPr id="55" name="Shape 55"/>
        <p:cNvGrpSpPr/>
        <p:nvPr/>
      </p:nvGrpSpPr>
      <p:grpSpPr>
        <a:xfrm>
          <a:off x="0" y="0"/>
          <a:ext cx="0" cy="0"/>
          <a:chOff x="0" y="0"/>
          <a:chExt cx="0" cy="0"/>
        </a:xfrm>
      </p:grpSpPr>
      <p:sp>
        <p:nvSpPr>
          <p:cNvPr id="56" name="Google Shape;56;p33"/>
          <p:cNvSpPr txBox="1"/>
          <p:nvPr>
            <p:ph idx="1" type="body"/>
          </p:nvPr>
        </p:nvSpPr>
        <p:spPr>
          <a:xfrm>
            <a:off x="2430025" y="10675453"/>
            <a:ext cx="20200052" cy="636979"/>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3600"/>
              <a:buFont typeface="Helvetica Neue"/>
              <a:buNone/>
              <a:defRPr b="1" sz="36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57" name="Google Shape;57;p33"/>
          <p:cNvSpPr txBox="1"/>
          <p:nvPr>
            <p:ph idx="2" type="body"/>
          </p:nvPr>
        </p:nvSpPr>
        <p:spPr>
          <a:xfrm>
            <a:off x="1753923" y="4939860"/>
            <a:ext cx="20876154" cy="3836280"/>
          </a:xfrm>
          <a:prstGeom prst="rect">
            <a:avLst/>
          </a:prstGeom>
          <a:noFill/>
          <a:ln>
            <a:noFill/>
          </a:ln>
        </p:spPr>
        <p:txBody>
          <a:bodyPr anchorCtr="0" anchor="t" bIns="50800" lIns="50800" spcFirstLastPara="1" rIns="50800" wrap="square" tIns="50800">
            <a:normAutofit/>
          </a:bodyPr>
          <a:lstStyle>
            <a:lvl1pPr indent="-228600" lvl="0" marL="4572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1pPr>
            <a:lvl2pPr indent="-228600" lvl="1" marL="9144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2pPr>
            <a:lvl3pPr indent="-228600" lvl="2" marL="13716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3pPr>
            <a:lvl4pPr indent="-228600" lvl="3" marL="18288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4pPr>
            <a:lvl5pPr indent="-228600" lvl="4" marL="22860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58" name="Google Shape;58;p33"/>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hoto - 3 Up">
  <p:cSld name="Photo - 3 Up">
    <p:spTree>
      <p:nvGrpSpPr>
        <p:cNvPr id="59" name="Shape 59"/>
        <p:cNvGrpSpPr/>
        <p:nvPr/>
      </p:nvGrpSpPr>
      <p:grpSpPr>
        <a:xfrm>
          <a:off x="0" y="0"/>
          <a:ext cx="0" cy="0"/>
          <a:chOff x="0" y="0"/>
          <a:chExt cx="0" cy="0"/>
        </a:xfrm>
      </p:grpSpPr>
      <p:sp>
        <p:nvSpPr>
          <p:cNvPr id="60" name="Google Shape;60;p34"/>
          <p:cNvSpPr/>
          <p:nvPr>
            <p:ph idx="2" type="pic"/>
          </p:nvPr>
        </p:nvSpPr>
        <p:spPr>
          <a:xfrm>
            <a:off x="15760700" y="1016000"/>
            <a:ext cx="7439099" cy="5949678"/>
          </a:xfrm>
          <a:prstGeom prst="rect">
            <a:avLst/>
          </a:prstGeom>
          <a:noFill/>
          <a:ln>
            <a:noFill/>
          </a:ln>
        </p:spPr>
      </p:sp>
      <p:sp>
        <p:nvSpPr>
          <p:cNvPr id="61" name="Google Shape;61;p34"/>
          <p:cNvSpPr/>
          <p:nvPr>
            <p:ph idx="3" type="pic"/>
          </p:nvPr>
        </p:nvSpPr>
        <p:spPr>
          <a:xfrm>
            <a:off x="13500100" y="3978275"/>
            <a:ext cx="10439400" cy="12150181"/>
          </a:xfrm>
          <a:prstGeom prst="rect">
            <a:avLst/>
          </a:prstGeom>
          <a:noFill/>
          <a:ln>
            <a:noFill/>
          </a:ln>
        </p:spPr>
      </p:sp>
      <p:sp>
        <p:nvSpPr>
          <p:cNvPr id="62" name="Google Shape;62;p34"/>
          <p:cNvSpPr/>
          <p:nvPr>
            <p:ph idx="4" type="pic"/>
          </p:nvPr>
        </p:nvSpPr>
        <p:spPr>
          <a:xfrm>
            <a:off x="-139700" y="495300"/>
            <a:ext cx="16611600" cy="12458700"/>
          </a:xfrm>
          <a:prstGeom prst="rect">
            <a:avLst/>
          </a:prstGeom>
          <a:noFill/>
          <a:ln>
            <a:noFill/>
          </a:ln>
        </p:spPr>
      </p:sp>
      <p:sp>
        <p:nvSpPr>
          <p:cNvPr id="63" name="Google Shape;63;p34"/>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Bullets" type="tx">
  <p:cSld name="TITLE_AND_BODY">
    <p:spTree>
      <p:nvGrpSpPr>
        <p:cNvPr id="14" name="Shape 14"/>
        <p:cNvGrpSpPr/>
        <p:nvPr/>
      </p:nvGrpSpPr>
      <p:grpSpPr>
        <a:xfrm>
          <a:off x="0" y="0"/>
          <a:ext cx="0" cy="0"/>
          <a:chOff x="0" y="0"/>
          <a:chExt cx="0" cy="0"/>
        </a:xfrm>
      </p:grpSpPr>
      <p:sp>
        <p:nvSpPr>
          <p:cNvPr id="15" name="Google Shape;15;p24"/>
          <p:cNvSpPr txBox="1"/>
          <p:nvPr>
            <p:ph type="title"/>
          </p:nvPr>
        </p:nvSpPr>
        <p:spPr>
          <a:xfrm>
            <a:off x="1206500" y="1079500"/>
            <a:ext cx="21971000" cy="1433163"/>
          </a:xfrm>
          <a:prstGeom prst="rect">
            <a:avLst/>
          </a:prstGeom>
          <a:noFill/>
          <a:ln>
            <a:noFill/>
          </a:ln>
        </p:spPr>
        <p:txBody>
          <a:bodyPr anchorCtr="0" anchor="t" bIns="50800" lIns="50800" spcFirstLastPara="1" rIns="50800" wrap="square" tIns="5080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16" name="Google Shape;16;p24"/>
          <p:cNvSpPr txBox="1"/>
          <p:nvPr>
            <p:ph idx="1" type="body"/>
          </p:nvPr>
        </p:nvSpPr>
        <p:spPr>
          <a:xfrm>
            <a:off x="1206500" y="2372962"/>
            <a:ext cx="21971000" cy="934780"/>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17" name="Google Shape;17;p24"/>
          <p:cNvSpPr txBox="1"/>
          <p:nvPr>
            <p:ph idx="2" type="body"/>
          </p:nvPr>
        </p:nvSpPr>
        <p:spPr>
          <a:xfrm>
            <a:off x="1206500" y="4248504"/>
            <a:ext cx="21971000" cy="8256012"/>
          </a:xfrm>
          <a:prstGeom prst="rect">
            <a:avLst/>
          </a:prstGeom>
          <a:noFill/>
          <a:ln>
            <a:noFill/>
          </a:ln>
        </p:spPr>
        <p:txBody>
          <a:bodyPr anchorCtr="0" anchor="t" bIns="50800" lIns="50800" spcFirstLastPara="1" rIns="50800" wrap="square" tIns="50800">
            <a:normAutofit/>
          </a:bodyPr>
          <a:lstStyle>
            <a:lvl1pPr indent="-369189" lvl="0" marL="457200" algn="l">
              <a:lnSpc>
                <a:spcPct val="90000"/>
              </a:lnSpc>
              <a:spcBef>
                <a:spcPts val="4500"/>
              </a:spcBef>
              <a:spcAft>
                <a:spcPts val="0"/>
              </a:spcAft>
              <a:buClr>
                <a:srgbClr val="000000"/>
              </a:buClr>
              <a:buSzPts val="2214"/>
              <a:buChar char="•"/>
              <a:defRPr/>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18" name="Google Shape;18;p24"/>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ullets">
  <p:cSld name="Bullets">
    <p:spTree>
      <p:nvGrpSpPr>
        <p:cNvPr id="19" name="Shape 19"/>
        <p:cNvGrpSpPr/>
        <p:nvPr/>
      </p:nvGrpSpPr>
      <p:grpSpPr>
        <a:xfrm>
          <a:off x="0" y="0"/>
          <a:ext cx="0" cy="0"/>
          <a:chOff x="0" y="0"/>
          <a:chExt cx="0" cy="0"/>
        </a:xfrm>
      </p:grpSpPr>
      <p:sp>
        <p:nvSpPr>
          <p:cNvPr id="20" name="Google Shape;20;p25"/>
          <p:cNvSpPr txBox="1"/>
          <p:nvPr>
            <p:ph idx="1" type="body"/>
          </p:nvPr>
        </p:nvSpPr>
        <p:spPr>
          <a:xfrm>
            <a:off x="1206500" y="4248504"/>
            <a:ext cx="21971000" cy="8256012"/>
          </a:xfrm>
          <a:prstGeom prst="rect">
            <a:avLst/>
          </a:prstGeom>
          <a:noFill/>
          <a:ln>
            <a:noFill/>
          </a:ln>
        </p:spPr>
        <p:txBody>
          <a:bodyPr anchorCtr="0" anchor="t" bIns="50800" lIns="50800" spcFirstLastPara="1" rIns="50800" wrap="square" tIns="50800">
            <a:normAutofit/>
          </a:bodyPr>
          <a:lstStyle>
            <a:lvl1pPr indent="-369189" lvl="0" marL="457200" algn="l">
              <a:lnSpc>
                <a:spcPct val="90000"/>
              </a:lnSpc>
              <a:spcBef>
                <a:spcPts val="4500"/>
              </a:spcBef>
              <a:spcAft>
                <a:spcPts val="0"/>
              </a:spcAft>
              <a:buClr>
                <a:srgbClr val="000000"/>
              </a:buClr>
              <a:buSzPts val="2214"/>
              <a:buChar char="•"/>
              <a:defRPr/>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21" name="Google Shape;21;p25"/>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Photo">
  <p:cSld name="Title &amp; Photo">
    <p:spTree>
      <p:nvGrpSpPr>
        <p:cNvPr id="22" name="Shape 22"/>
        <p:cNvGrpSpPr/>
        <p:nvPr/>
      </p:nvGrpSpPr>
      <p:grpSpPr>
        <a:xfrm>
          <a:off x="0" y="0"/>
          <a:ext cx="0" cy="0"/>
          <a:chOff x="0" y="0"/>
          <a:chExt cx="0" cy="0"/>
        </a:xfrm>
      </p:grpSpPr>
      <p:sp>
        <p:nvSpPr>
          <p:cNvPr id="23" name="Google Shape;23;p26"/>
          <p:cNvSpPr/>
          <p:nvPr>
            <p:ph idx="2" type="pic"/>
          </p:nvPr>
        </p:nvSpPr>
        <p:spPr>
          <a:xfrm>
            <a:off x="-1155700" y="-1295400"/>
            <a:ext cx="26746200" cy="16018933"/>
          </a:xfrm>
          <a:prstGeom prst="rect">
            <a:avLst/>
          </a:prstGeom>
          <a:noFill/>
          <a:ln>
            <a:noFill/>
          </a:ln>
        </p:spPr>
      </p:sp>
      <p:sp>
        <p:nvSpPr>
          <p:cNvPr id="24" name="Google Shape;24;p26"/>
          <p:cNvSpPr txBox="1"/>
          <p:nvPr>
            <p:ph type="title"/>
          </p:nvPr>
        </p:nvSpPr>
        <p:spPr>
          <a:xfrm>
            <a:off x="1206500" y="7124700"/>
            <a:ext cx="21971000" cy="4648200"/>
          </a:xfrm>
          <a:prstGeom prst="rect">
            <a:avLst/>
          </a:prstGeom>
          <a:noFill/>
          <a:ln>
            <a:noFill/>
          </a:ln>
        </p:spPr>
        <p:txBody>
          <a:bodyPr anchorCtr="0" anchor="b" bIns="50800" lIns="50800" spcFirstLastPara="1" rIns="50800" wrap="square" tIns="50800">
            <a:normAutofit/>
          </a:bodyPr>
          <a:lstStyle>
            <a:lvl1pPr lvl="0" algn="l">
              <a:lnSpc>
                <a:spcPct val="80000"/>
              </a:lnSpc>
              <a:spcBef>
                <a:spcPts val="0"/>
              </a:spcBef>
              <a:spcAft>
                <a:spcPts val="0"/>
              </a:spcAft>
              <a:buClr>
                <a:srgbClr val="000000"/>
              </a:buClr>
              <a:buSzPts val="11600"/>
              <a:buFont typeface="Helvetica Neue"/>
              <a:buNone/>
              <a:defRPr sz="116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25" name="Google Shape;25;p26"/>
          <p:cNvSpPr txBox="1"/>
          <p:nvPr>
            <p:ph idx="1" type="body"/>
          </p:nvPr>
        </p:nvSpPr>
        <p:spPr>
          <a:xfrm>
            <a:off x="1207690" y="1106137"/>
            <a:ext cx="21968621" cy="636979"/>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3600"/>
              <a:buFont typeface="Helvetica Neue"/>
              <a:buNone/>
              <a:defRPr b="1" sz="36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26" name="Google Shape;26;p26"/>
          <p:cNvSpPr txBox="1"/>
          <p:nvPr>
            <p:ph idx="3" type="body"/>
          </p:nvPr>
        </p:nvSpPr>
        <p:spPr>
          <a:xfrm>
            <a:off x="1206500" y="11609910"/>
            <a:ext cx="21971000" cy="1116952"/>
          </a:xfrm>
          <a:prstGeom prst="rect">
            <a:avLst/>
          </a:prstGeom>
          <a:noFill/>
          <a:ln>
            <a:noFill/>
          </a:ln>
        </p:spPr>
        <p:txBody>
          <a:bodyPr anchorCtr="0" anchor="t" bIns="50800" lIns="50800" spcFirstLastPara="1" rIns="50800" wrap="square" tIns="508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228600" lvl="1" marL="914400" algn="l">
              <a:lnSpc>
                <a:spcPct val="100000"/>
              </a:lnSpc>
              <a:spcBef>
                <a:spcPts val="0"/>
              </a:spcBef>
              <a:spcAft>
                <a:spcPts val="0"/>
              </a:spcAft>
              <a:buClr>
                <a:srgbClr val="000000"/>
              </a:buClr>
              <a:buSzPts val="5500"/>
              <a:buFont typeface="Helvetica Neue"/>
              <a:buNone/>
              <a:defRPr b="1" sz="5500"/>
            </a:lvl2pPr>
            <a:lvl3pPr indent="-228600" lvl="2" marL="1371600" algn="l">
              <a:lnSpc>
                <a:spcPct val="100000"/>
              </a:lnSpc>
              <a:spcBef>
                <a:spcPts val="0"/>
              </a:spcBef>
              <a:spcAft>
                <a:spcPts val="0"/>
              </a:spcAft>
              <a:buClr>
                <a:srgbClr val="000000"/>
              </a:buClr>
              <a:buSzPts val="5500"/>
              <a:buFont typeface="Helvetica Neue"/>
              <a:buNone/>
              <a:defRPr b="1" sz="5500"/>
            </a:lvl3pPr>
            <a:lvl4pPr indent="-228600" lvl="3" marL="1828800" algn="l">
              <a:lnSpc>
                <a:spcPct val="100000"/>
              </a:lnSpc>
              <a:spcBef>
                <a:spcPts val="0"/>
              </a:spcBef>
              <a:spcAft>
                <a:spcPts val="0"/>
              </a:spcAft>
              <a:buClr>
                <a:srgbClr val="000000"/>
              </a:buClr>
              <a:buSzPts val="5500"/>
              <a:buFont typeface="Helvetica Neue"/>
              <a:buNone/>
              <a:defRPr b="1" sz="5500"/>
            </a:lvl4pPr>
            <a:lvl5pPr indent="-228600" lvl="4" marL="2286000" algn="l">
              <a:lnSpc>
                <a:spcPct val="100000"/>
              </a:lnSpc>
              <a:spcBef>
                <a:spcPts val="0"/>
              </a:spcBef>
              <a:spcAft>
                <a:spcPts val="0"/>
              </a:spcAft>
              <a:buClr>
                <a:srgbClr val="000000"/>
              </a:buClr>
              <a:buSzPts val="5500"/>
              <a:buFont typeface="Helvetica Neue"/>
              <a:buNone/>
              <a:defRPr b="1" sz="5500"/>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27" name="Google Shape;27;p26"/>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Photo Alt">
  <p:cSld name="Title &amp; Photo Alt">
    <p:spTree>
      <p:nvGrpSpPr>
        <p:cNvPr id="28" name="Shape 28"/>
        <p:cNvGrpSpPr/>
        <p:nvPr/>
      </p:nvGrpSpPr>
      <p:grpSpPr>
        <a:xfrm>
          <a:off x="0" y="0"/>
          <a:ext cx="0" cy="0"/>
          <a:chOff x="0" y="0"/>
          <a:chExt cx="0" cy="0"/>
        </a:xfrm>
      </p:grpSpPr>
      <p:sp>
        <p:nvSpPr>
          <p:cNvPr id="29" name="Google Shape;29;p27"/>
          <p:cNvSpPr/>
          <p:nvPr>
            <p:ph idx="2" type="pic"/>
          </p:nvPr>
        </p:nvSpPr>
        <p:spPr>
          <a:xfrm>
            <a:off x="10972800" y="-203200"/>
            <a:ext cx="12144837" cy="14135100"/>
          </a:xfrm>
          <a:prstGeom prst="rect">
            <a:avLst/>
          </a:prstGeom>
          <a:noFill/>
          <a:ln>
            <a:noFill/>
          </a:ln>
        </p:spPr>
      </p:sp>
      <p:sp>
        <p:nvSpPr>
          <p:cNvPr id="30" name="Google Shape;30;p27"/>
          <p:cNvSpPr txBox="1"/>
          <p:nvPr>
            <p:ph type="title"/>
          </p:nvPr>
        </p:nvSpPr>
        <p:spPr>
          <a:xfrm>
            <a:off x="1206500" y="1270000"/>
            <a:ext cx="9779000" cy="5882273"/>
          </a:xfrm>
          <a:prstGeom prst="rect">
            <a:avLst/>
          </a:prstGeom>
          <a:noFill/>
          <a:ln>
            <a:noFill/>
          </a:ln>
        </p:spPr>
        <p:txBody>
          <a:bodyPr anchorCtr="0" anchor="b" bIns="50800" lIns="50800" spcFirstLastPara="1" rIns="50800" wrap="square" tIns="5080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31" name="Google Shape;31;p27"/>
          <p:cNvSpPr txBox="1"/>
          <p:nvPr>
            <p:ph idx="1" type="body"/>
          </p:nvPr>
        </p:nvSpPr>
        <p:spPr>
          <a:xfrm>
            <a:off x="1206500" y="7060576"/>
            <a:ext cx="9779000" cy="5385424"/>
          </a:xfrm>
          <a:prstGeom prst="rect">
            <a:avLst/>
          </a:prstGeom>
          <a:noFill/>
          <a:ln>
            <a:noFill/>
          </a:ln>
        </p:spPr>
        <p:txBody>
          <a:bodyPr anchorCtr="0" anchor="t" bIns="50800" lIns="50800" spcFirstLastPara="1" rIns="50800" wrap="square" tIns="508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228600" lvl="1" marL="914400" algn="l">
              <a:lnSpc>
                <a:spcPct val="100000"/>
              </a:lnSpc>
              <a:spcBef>
                <a:spcPts val="0"/>
              </a:spcBef>
              <a:spcAft>
                <a:spcPts val="0"/>
              </a:spcAft>
              <a:buClr>
                <a:srgbClr val="000000"/>
              </a:buClr>
              <a:buSzPts val="5500"/>
              <a:buFont typeface="Helvetica Neue"/>
              <a:buNone/>
              <a:defRPr b="1" sz="5500"/>
            </a:lvl2pPr>
            <a:lvl3pPr indent="-228600" lvl="2" marL="1371600" algn="l">
              <a:lnSpc>
                <a:spcPct val="100000"/>
              </a:lnSpc>
              <a:spcBef>
                <a:spcPts val="0"/>
              </a:spcBef>
              <a:spcAft>
                <a:spcPts val="0"/>
              </a:spcAft>
              <a:buClr>
                <a:srgbClr val="000000"/>
              </a:buClr>
              <a:buSzPts val="5500"/>
              <a:buFont typeface="Helvetica Neue"/>
              <a:buNone/>
              <a:defRPr b="1" sz="5500"/>
            </a:lvl3pPr>
            <a:lvl4pPr indent="-228600" lvl="3" marL="1828800" algn="l">
              <a:lnSpc>
                <a:spcPct val="100000"/>
              </a:lnSpc>
              <a:spcBef>
                <a:spcPts val="0"/>
              </a:spcBef>
              <a:spcAft>
                <a:spcPts val="0"/>
              </a:spcAft>
              <a:buClr>
                <a:srgbClr val="000000"/>
              </a:buClr>
              <a:buSzPts val="5500"/>
              <a:buFont typeface="Helvetica Neue"/>
              <a:buNone/>
              <a:defRPr b="1" sz="5500"/>
            </a:lvl4pPr>
            <a:lvl5pPr indent="-228600" lvl="4" marL="2286000" algn="l">
              <a:lnSpc>
                <a:spcPct val="100000"/>
              </a:lnSpc>
              <a:spcBef>
                <a:spcPts val="0"/>
              </a:spcBef>
              <a:spcAft>
                <a:spcPts val="0"/>
              </a:spcAft>
              <a:buClr>
                <a:srgbClr val="000000"/>
              </a:buClr>
              <a:buSzPts val="5500"/>
              <a:buFont typeface="Helvetica Neue"/>
              <a:buNone/>
              <a:defRPr b="1" sz="5500"/>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32" name="Google Shape;32;p27"/>
          <p:cNvSpPr txBox="1"/>
          <p:nvPr>
            <p:ph idx="12" type="sldNum"/>
          </p:nvPr>
        </p:nvSpPr>
        <p:spPr>
          <a:xfrm>
            <a:off x="12001499" y="13085233"/>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Bullets &amp; Photo">
  <p:cSld name="Title, Bullets &amp; Photo">
    <p:spTree>
      <p:nvGrpSpPr>
        <p:cNvPr id="33" name="Shape 33"/>
        <p:cNvGrpSpPr/>
        <p:nvPr/>
      </p:nvGrpSpPr>
      <p:grpSpPr>
        <a:xfrm>
          <a:off x="0" y="0"/>
          <a:ext cx="0" cy="0"/>
          <a:chOff x="0" y="0"/>
          <a:chExt cx="0" cy="0"/>
        </a:xfrm>
      </p:grpSpPr>
      <p:sp>
        <p:nvSpPr>
          <p:cNvPr id="34" name="Google Shape;34;p28"/>
          <p:cNvSpPr txBox="1"/>
          <p:nvPr>
            <p:ph idx="1" type="body"/>
          </p:nvPr>
        </p:nvSpPr>
        <p:spPr>
          <a:xfrm>
            <a:off x="1206500" y="2372962"/>
            <a:ext cx="9779000" cy="934780"/>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35" name="Google Shape;35;p28"/>
          <p:cNvSpPr txBox="1"/>
          <p:nvPr>
            <p:ph idx="2" type="body"/>
          </p:nvPr>
        </p:nvSpPr>
        <p:spPr>
          <a:xfrm>
            <a:off x="1206500" y="4248504"/>
            <a:ext cx="9779000" cy="8256630"/>
          </a:xfrm>
          <a:prstGeom prst="rect">
            <a:avLst/>
          </a:prstGeom>
          <a:noFill/>
          <a:ln>
            <a:noFill/>
          </a:ln>
        </p:spPr>
        <p:txBody>
          <a:bodyPr anchorCtr="0" anchor="t" bIns="50800" lIns="50800" spcFirstLastPara="1" rIns="50800" wrap="square" tIns="50800">
            <a:normAutofit/>
          </a:bodyPr>
          <a:lstStyle>
            <a:lvl1pPr indent="-369189" lvl="0" marL="457200" algn="l">
              <a:lnSpc>
                <a:spcPct val="90000"/>
              </a:lnSpc>
              <a:spcBef>
                <a:spcPts val="4500"/>
              </a:spcBef>
              <a:spcAft>
                <a:spcPts val="0"/>
              </a:spcAft>
              <a:buClr>
                <a:srgbClr val="000000"/>
              </a:buClr>
              <a:buSzPts val="2214"/>
              <a:buChar char="•"/>
              <a:defRPr/>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36" name="Google Shape;36;p28"/>
          <p:cNvSpPr/>
          <p:nvPr>
            <p:ph idx="3" type="pic"/>
          </p:nvPr>
        </p:nvSpPr>
        <p:spPr>
          <a:xfrm>
            <a:off x="12192000" y="-407266"/>
            <a:ext cx="10916874" cy="14555832"/>
          </a:xfrm>
          <a:prstGeom prst="rect">
            <a:avLst/>
          </a:prstGeom>
          <a:noFill/>
          <a:ln>
            <a:noFill/>
          </a:ln>
        </p:spPr>
      </p:sp>
      <p:sp>
        <p:nvSpPr>
          <p:cNvPr id="37" name="Google Shape;37;p28"/>
          <p:cNvSpPr txBox="1"/>
          <p:nvPr>
            <p:ph type="title"/>
          </p:nvPr>
        </p:nvSpPr>
        <p:spPr>
          <a:xfrm>
            <a:off x="1206500" y="1079500"/>
            <a:ext cx="9779000" cy="1435100"/>
          </a:xfrm>
          <a:prstGeom prst="rect">
            <a:avLst/>
          </a:prstGeom>
          <a:noFill/>
          <a:ln>
            <a:noFill/>
          </a:ln>
        </p:spPr>
        <p:txBody>
          <a:bodyPr anchorCtr="0" anchor="t" bIns="50800" lIns="50800" spcFirstLastPara="1" rIns="50800" wrap="square" tIns="5080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38" name="Google Shape;38;p28"/>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9" name="Shape 39"/>
        <p:cNvGrpSpPr/>
        <p:nvPr/>
      </p:nvGrpSpPr>
      <p:grpSpPr>
        <a:xfrm>
          <a:off x="0" y="0"/>
          <a:ext cx="0" cy="0"/>
          <a:chOff x="0" y="0"/>
          <a:chExt cx="0" cy="0"/>
        </a:xfrm>
      </p:grpSpPr>
      <p:sp>
        <p:nvSpPr>
          <p:cNvPr id="40" name="Google Shape;40;p29"/>
          <p:cNvSpPr txBox="1"/>
          <p:nvPr>
            <p:ph type="title"/>
          </p:nvPr>
        </p:nvSpPr>
        <p:spPr>
          <a:xfrm>
            <a:off x="1206500" y="1079500"/>
            <a:ext cx="21971000" cy="1434949"/>
          </a:xfrm>
          <a:prstGeom prst="rect">
            <a:avLst/>
          </a:prstGeom>
          <a:noFill/>
          <a:ln>
            <a:noFill/>
          </a:ln>
        </p:spPr>
        <p:txBody>
          <a:bodyPr anchorCtr="0" anchor="t" bIns="50800" lIns="50800" spcFirstLastPara="1" rIns="50800" wrap="square" tIns="5080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41" name="Google Shape;41;p29"/>
          <p:cNvSpPr txBox="1"/>
          <p:nvPr>
            <p:ph idx="1" type="body"/>
          </p:nvPr>
        </p:nvSpPr>
        <p:spPr>
          <a:xfrm>
            <a:off x="1206500" y="2372962"/>
            <a:ext cx="21971000" cy="934780"/>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42" name="Google Shape;42;p29"/>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p:cSld name="Agenda">
    <p:spTree>
      <p:nvGrpSpPr>
        <p:cNvPr id="43" name="Shape 43"/>
        <p:cNvGrpSpPr/>
        <p:nvPr/>
      </p:nvGrpSpPr>
      <p:grpSpPr>
        <a:xfrm>
          <a:off x="0" y="0"/>
          <a:ext cx="0" cy="0"/>
          <a:chOff x="0" y="0"/>
          <a:chExt cx="0" cy="0"/>
        </a:xfrm>
      </p:grpSpPr>
      <p:sp>
        <p:nvSpPr>
          <p:cNvPr id="44" name="Google Shape;44;p30"/>
          <p:cNvSpPr txBox="1"/>
          <p:nvPr>
            <p:ph type="title"/>
          </p:nvPr>
        </p:nvSpPr>
        <p:spPr>
          <a:xfrm>
            <a:off x="1206500" y="1079500"/>
            <a:ext cx="21971000" cy="1435100"/>
          </a:xfrm>
          <a:prstGeom prst="rect">
            <a:avLst/>
          </a:prstGeom>
          <a:noFill/>
          <a:ln>
            <a:noFill/>
          </a:ln>
        </p:spPr>
        <p:txBody>
          <a:bodyPr anchorCtr="0" anchor="t" bIns="50800" lIns="50800" spcFirstLastPara="1" rIns="50800" wrap="square" tIns="5080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p:txBody>
      </p:sp>
      <p:sp>
        <p:nvSpPr>
          <p:cNvPr id="45" name="Google Shape;45;p30"/>
          <p:cNvSpPr txBox="1"/>
          <p:nvPr>
            <p:ph idx="1" type="body"/>
          </p:nvPr>
        </p:nvSpPr>
        <p:spPr>
          <a:xfrm>
            <a:off x="1206500" y="2372962"/>
            <a:ext cx="21971000" cy="934780"/>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Clr>
                <a:srgbClr val="000000"/>
              </a:buClr>
              <a:buSzPts val="5500"/>
              <a:buFont typeface="Helvetica Neue"/>
              <a:buNone/>
              <a:defRPr b="1" sz="5500"/>
            </a:lvl1pPr>
            <a:lvl2pPr indent="-369189" lvl="1" marL="914400" algn="l">
              <a:lnSpc>
                <a:spcPct val="90000"/>
              </a:lnSpc>
              <a:spcBef>
                <a:spcPts val="4500"/>
              </a:spcBef>
              <a:spcAft>
                <a:spcPts val="0"/>
              </a:spcAft>
              <a:buClr>
                <a:srgbClr val="000000"/>
              </a:buClr>
              <a:buSzPts val="2214"/>
              <a:buChar char="•"/>
              <a:defRPr/>
            </a:lvl2pPr>
            <a:lvl3pPr indent="-369189" lvl="2" marL="1371600" algn="l">
              <a:lnSpc>
                <a:spcPct val="90000"/>
              </a:lnSpc>
              <a:spcBef>
                <a:spcPts val="4500"/>
              </a:spcBef>
              <a:spcAft>
                <a:spcPts val="0"/>
              </a:spcAft>
              <a:buClr>
                <a:srgbClr val="000000"/>
              </a:buClr>
              <a:buSzPts val="2214"/>
              <a:buChar char="•"/>
              <a:defRPr/>
            </a:lvl3pPr>
            <a:lvl4pPr indent="-369189" lvl="3" marL="1828800" algn="l">
              <a:lnSpc>
                <a:spcPct val="90000"/>
              </a:lnSpc>
              <a:spcBef>
                <a:spcPts val="4500"/>
              </a:spcBef>
              <a:spcAft>
                <a:spcPts val="0"/>
              </a:spcAft>
              <a:buClr>
                <a:srgbClr val="000000"/>
              </a:buClr>
              <a:buSzPts val="2214"/>
              <a:buChar char="•"/>
              <a:defRPr/>
            </a:lvl4pPr>
            <a:lvl5pPr indent="-369189" lvl="4" marL="2286000" algn="l">
              <a:lnSpc>
                <a:spcPct val="90000"/>
              </a:lnSpc>
              <a:spcBef>
                <a:spcPts val="4500"/>
              </a:spcBef>
              <a:spcAft>
                <a:spcPts val="0"/>
              </a:spcAft>
              <a:buClr>
                <a:srgbClr val="000000"/>
              </a:buClr>
              <a:buSzPts val="2214"/>
              <a:buChar char="•"/>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46" name="Google Shape;46;p30"/>
          <p:cNvSpPr txBox="1"/>
          <p:nvPr>
            <p:ph idx="2" type="body"/>
          </p:nvPr>
        </p:nvSpPr>
        <p:spPr>
          <a:xfrm>
            <a:off x="1206500" y="4248504"/>
            <a:ext cx="21971000" cy="8256012"/>
          </a:xfrm>
          <a:prstGeom prst="rect">
            <a:avLst/>
          </a:prstGeom>
          <a:noFill/>
          <a:ln>
            <a:noFill/>
          </a:ln>
        </p:spPr>
        <p:txBody>
          <a:bodyPr anchorCtr="0" anchor="t" bIns="50800" lIns="50800" spcFirstLastPara="1" rIns="50800" wrap="square" tIns="50800">
            <a:normAutofit/>
          </a:bodyPr>
          <a:lstStyle>
            <a:lvl1pPr indent="-228600" lvl="0" marL="457200" algn="l">
              <a:lnSpc>
                <a:spcPct val="100000"/>
              </a:lnSpc>
              <a:spcBef>
                <a:spcPts val="1800"/>
              </a:spcBef>
              <a:spcAft>
                <a:spcPts val="0"/>
              </a:spcAft>
              <a:buClr>
                <a:srgbClr val="000000"/>
              </a:buClr>
              <a:buSzPts val="5500"/>
              <a:buFont typeface="Helvetica Neue"/>
              <a:buNone/>
              <a:defRPr sz="5500"/>
            </a:lvl1pPr>
            <a:lvl2pPr indent="-228600" lvl="1" marL="914400" algn="l">
              <a:lnSpc>
                <a:spcPct val="100000"/>
              </a:lnSpc>
              <a:spcBef>
                <a:spcPts val="1800"/>
              </a:spcBef>
              <a:spcAft>
                <a:spcPts val="0"/>
              </a:spcAft>
              <a:buClr>
                <a:srgbClr val="000000"/>
              </a:buClr>
              <a:buSzPts val="5500"/>
              <a:buFont typeface="Helvetica Neue"/>
              <a:buNone/>
              <a:defRPr sz="5500"/>
            </a:lvl2pPr>
            <a:lvl3pPr indent="-228600" lvl="2" marL="1371600" algn="l">
              <a:lnSpc>
                <a:spcPct val="100000"/>
              </a:lnSpc>
              <a:spcBef>
                <a:spcPts val="1800"/>
              </a:spcBef>
              <a:spcAft>
                <a:spcPts val="0"/>
              </a:spcAft>
              <a:buClr>
                <a:srgbClr val="000000"/>
              </a:buClr>
              <a:buSzPts val="5500"/>
              <a:buFont typeface="Helvetica Neue"/>
              <a:buNone/>
              <a:defRPr sz="5500"/>
            </a:lvl3pPr>
            <a:lvl4pPr indent="-228600" lvl="3" marL="1828800" algn="l">
              <a:lnSpc>
                <a:spcPct val="100000"/>
              </a:lnSpc>
              <a:spcBef>
                <a:spcPts val="1800"/>
              </a:spcBef>
              <a:spcAft>
                <a:spcPts val="0"/>
              </a:spcAft>
              <a:buClr>
                <a:srgbClr val="000000"/>
              </a:buClr>
              <a:buSzPts val="5500"/>
              <a:buFont typeface="Helvetica Neue"/>
              <a:buNone/>
              <a:defRPr sz="5500"/>
            </a:lvl4pPr>
            <a:lvl5pPr indent="-228600" lvl="4" marL="2286000" algn="l">
              <a:lnSpc>
                <a:spcPct val="100000"/>
              </a:lnSpc>
              <a:spcBef>
                <a:spcPts val="1800"/>
              </a:spcBef>
              <a:spcAft>
                <a:spcPts val="0"/>
              </a:spcAft>
              <a:buClr>
                <a:srgbClr val="000000"/>
              </a:buClr>
              <a:buSzPts val="5500"/>
              <a:buFont typeface="Helvetica Neue"/>
              <a:buNone/>
              <a:defRPr sz="5500"/>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47" name="Google Shape;47;p30"/>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p:cSld name="Statement">
    <p:spTree>
      <p:nvGrpSpPr>
        <p:cNvPr id="48" name="Shape 48"/>
        <p:cNvGrpSpPr/>
        <p:nvPr/>
      </p:nvGrpSpPr>
      <p:grpSpPr>
        <a:xfrm>
          <a:off x="0" y="0"/>
          <a:ext cx="0" cy="0"/>
          <a:chOff x="0" y="0"/>
          <a:chExt cx="0" cy="0"/>
        </a:xfrm>
      </p:grpSpPr>
      <p:sp>
        <p:nvSpPr>
          <p:cNvPr id="49" name="Google Shape;49;p31"/>
          <p:cNvSpPr txBox="1"/>
          <p:nvPr>
            <p:ph idx="1" type="body"/>
          </p:nvPr>
        </p:nvSpPr>
        <p:spPr>
          <a:xfrm>
            <a:off x="1206500" y="4920843"/>
            <a:ext cx="21971000" cy="3874314"/>
          </a:xfrm>
          <a:prstGeom prst="rect">
            <a:avLst/>
          </a:prstGeom>
          <a:noFill/>
          <a:ln>
            <a:noFill/>
          </a:ln>
        </p:spPr>
        <p:txBody>
          <a:bodyPr anchorCtr="0" anchor="ctr" bIns="50800" lIns="50800" spcFirstLastPara="1" rIns="50800" wrap="square" tIns="50800">
            <a:normAutofit/>
          </a:bodyPr>
          <a:lstStyle>
            <a:lvl1pPr indent="-228600" lvl="0" marL="4572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1pPr>
            <a:lvl2pPr indent="-228600" lvl="1" marL="9144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2pPr>
            <a:lvl3pPr indent="-228600" lvl="2" marL="13716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3pPr>
            <a:lvl4pPr indent="-228600" lvl="3" marL="18288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4pPr>
            <a:lvl5pPr indent="-228600" lvl="4" marL="22860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5pPr>
            <a:lvl6pPr indent="-369189" lvl="5" marL="2743200" algn="l">
              <a:lnSpc>
                <a:spcPct val="90000"/>
              </a:lnSpc>
              <a:spcBef>
                <a:spcPts val="4500"/>
              </a:spcBef>
              <a:spcAft>
                <a:spcPts val="0"/>
              </a:spcAft>
              <a:buClr>
                <a:srgbClr val="000000"/>
              </a:buClr>
              <a:buSzPts val="2214"/>
              <a:buChar char="•"/>
              <a:defRPr/>
            </a:lvl6pPr>
            <a:lvl7pPr indent="-369189" lvl="6" marL="3200400" algn="l">
              <a:lnSpc>
                <a:spcPct val="90000"/>
              </a:lnSpc>
              <a:spcBef>
                <a:spcPts val="4500"/>
              </a:spcBef>
              <a:spcAft>
                <a:spcPts val="0"/>
              </a:spcAft>
              <a:buClr>
                <a:srgbClr val="000000"/>
              </a:buClr>
              <a:buSzPts val="2214"/>
              <a:buChar char="•"/>
              <a:defRPr/>
            </a:lvl7pPr>
            <a:lvl8pPr indent="-369189" lvl="7" marL="3657600" algn="l">
              <a:lnSpc>
                <a:spcPct val="90000"/>
              </a:lnSpc>
              <a:spcBef>
                <a:spcPts val="4500"/>
              </a:spcBef>
              <a:spcAft>
                <a:spcPts val="0"/>
              </a:spcAft>
              <a:buClr>
                <a:srgbClr val="000000"/>
              </a:buClr>
              <a:buSzPts val="2214"/>
              <a:buChar char="•"/>
              <a:defRPr/>
            </a:lvl8pPr>
            <a:lvl9pPr indent="-369189" lvl="8" marL="4114800" algn="l">
              <a:lnSpc>
                <a:spcPct val="90000"/>
              </a:lnSpc>
              <a:spcBef>
                <a:spcPts val="4500"/>
              </a:spcBef>
              <a:spcAft>
                <a:spcPts val="0"/>
              </a:spcAft>
              <a:buClr>
                <a:srgbClr val="000000"/>
              </a:buClr>
              <a:buSzPts val="2214"/>
              <a:buChar char="•"/>
              <a:defRPr/>
            </a:lvl9pPr>
          </a:lstStyle>
          <a:p/>
        </p:txBody>
      </p:sp>
      <p:sp>
        <p:nvSpPr>
          <p:cNvPr id="50" name="Google Shape;50;p31"/>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algn="ctr">
              <a:lnSpc>
                <a:spcPct val="100000"/>
              </a:lnSpc>
              <a:spcBef>
                <a:spcPts val="0"/>
              </a:spcBef>
              <a:spcAft>
                <a:spcPts val="0"/>
              </a:spcAft>
              <a:buClr>
                <a:srgbClr val="000000"/>
              </a:buClr>
              <a:buSzPts val="1800"/>
              <a:buFont typeface="Helvetica Neue"/>
              <a:buNone/>
              <a:defRPr sz="1800">
                <a:solidFill>
                  <a:srgbClr val="000000"/>
                </a:solidFill>
              </a:defRPr>
            </a:lvl1pPr>
            <a:lvl2pPr indent="0" lvl="1" marL="0" algn="ctr">
              <a:lnSpc>
                <a:spcPct val="100000"/>
              </a:lnSpc>
              <a:spcBef>
                <a:spcPts val="0"/>
              </a:spcBef>
              <a:spcAft>
                <a:spcPts val="0"/>
              </a:spcAft>
              <a:buClr>
                <a:srgbClr val="000000"/>
              </a:buClr>
              <a:buSzPts val="1800"/>
              <a:buFont typeface="Helvetica Neue"/>
              <a:buNone/>
              <a:defRPr sz="1800">
                <a:solidFill>
                  <a:srgbClr val="000000"/>
                </a:solidFill>
              </a:defRPr>
            </a:lvl2pPr>
            <a:lvl3pPr indent="0" lvl="2" marL="0" algn="ctr">
              <a:lnSpc>
                <a:spcPct val="100000"/>
              </a:lnSpc>
              <a:spcBef>
                <a:spcPts val="0"/>
              </a:spcBef>
              <a:spcAft>
                <a:spcPts val="0"/>
              </a:spcAft>
              <a:buClr>
                <a:srgbClr val="000000"/>
              </a:buClr>
              <a:buSzPts val="1800"/>
              <a:buFont typeface="Helvetica Neue"/>
              <a:buNone/>
              <a:defRPr sz="1800">
                <a:solidFill>
                  <a:srgbClr val="000000"/>
                </a:solidFill>
              </a:defRPr>
            </a:lvl3pPr>
            <a:lvl4pPr indent="0" lvl="3" marL="0" algn="ctr">
              <a:lnSpc>
                <a:spcPct val="100000"/>
              </a:lnSpc>
              <a:spcBef>
                <a:spcPts val="0"/>
              </a:spcBef>
              <a:spcAft>
                <a:spcPts val="0"/>
              </a:spcAft>
              <a:buClr>
                <a:srgbClr val="000000"/>
              </a:buClr>
              <a:buSzPts val="1800"/>
              <a:buFont typeface="Helvetica Neue"/>
              <a:buNone/>
              <a:defRPr sz="1800">
                <a:solidFill>
                  <a:srgbClr val="000000"/>
                </a:solidFill>
              </a:defRPr>
            </a:lvl4pPr>
            <a:lvl5pPr indent="0" lvl="4" marL="0" algn="ctr">
              <a:lnSpc>
                <a:spcPct val="100000"/>
              </a:lnSpc>
              <a:spcBef>
                <a:spcPts val="0"/>
              </a:spcBef>
              <a:spcAft>
                <a:spcPts val="0"/>
              </a:spcAft>
              <a:buClr>
                <a:srgbClr val="000000"/>
              </a:buClr>
              <a:buSzPts val="1800"/>
              <a:buFont typeface="Helvetica Neue"/>
              <a:buNone/>
              <a:defRPr sz="1800">
                <a:solidFill>
                  <a:srgbClr val="000000"/>
                </a:solidFill>
              </a:defRPr>
            </a:lvl5pPr>
            <a:lvl6pPr indent="0" lvl="5" marL="0" algn="ctr">
              <a:lnSpc>
                <a:spcPct val="100000"/>
              </a:lnSpc>
              <a:spcBef>
                <a:spcPts val="0"/>
              </a:spcBef>
              <a:spcAft>
                <a:spcPts val="0"/>
              </a:spcAft>
              <a:buClr>
                <a:srgbClr val="000000"/>
              </a:buClr>
              <a:buSzPts val="1800"/>
              <a:buFont typeface="Helvetica Neue"/>
              <a:buNone/>
              <a:defRPr sz="1800">
                <a:solidFill>
                  <a:srgbClr val="000000"/>
                </a:solidFill>
              </a:defRPr>
            </a:lvl6pPr>
            <a:lvl7pPr indent="0" lvl="6" marL="0" algn="ctr">
              <a:lnSpc>
                <a:spcPct val="100000"/>
              </a:lnSpc>
              <a:spcBef>
                <a:spcPts val="0"/>
              </a:spcBef>
              <a:spcAft>
                <a:spcPts val="0"/>
              </a:spcAft>
              <a:buClr>
                <a:srgbClr val="000000"/>
              </a:buClr>
              <a:buSzPts val="1800"/>
              <a:buFont typeface="Helvetica Neue"/>
              <a:buNone/>
              <a:defRPr sz="1800">
                <a:solidFill>
                  <a:srgbClr val="000000"/>
                </a:solidFill>
              </a:defRPr>
            </a:lvl7pPr>
            <a:lvl8pPr indent="0" lvl="7" marL="0" algn="ctr">
              <a:lnSpc>
                <a:spcPct val="100000"/>
              </a:lnSpc>
              <a:spcBef>
                <a:spcPts val="0"/>
              </a:spcBef>
              <a:spcAft>
                <a:spcPts val="0"/>
              </a:spcAft>
              <a:buClr>
                <a:srgbClr val="000000"/>
              </a:buClr>
              <a:buSzPts val="1800"/>
              <a:buFont typeface="Helvetica Neue"/>
              <a:buNone/>
              <a:defRPr sz="1800">
                <a:solidFill>
                  <a:srgbClr val="000000"/>
                </a:solidFill>
              </a:defRPr>
            </a:lvl8pPr>
            <a:lvl9pPr indent="0" lvl="8" marL="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indent="0" lvl="0" marL="0" rtl="0" algn="ct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22"/>
          <p:cNvSpPr txBox="1"/>
          <p:nvPr>
            <p:ph type="title"/>
          </p:nvPr>
        </p:nvSpPr>
        <p:spPr>
          <a:xfrm>
            <a:off x="1206500" y="1079500"/>
            <a:ext cx="21971000" cy="1433163"/>
          </a:xfrm>
          <a:prstGeom prst="rect">
            <a:avLst/>
          </a:prstGeom>
          <a:noFill/>
          <a:ln>
            <a:noFill/>
          </a:ln>
        </p:spPr>
        <p:txBody>
          <a:bodyPr anchorCtr="0" anchor="t" bIns="50800" lIns="50800" spcFirstLastPara="1" rIns="50800" wrap="square" tIns="50800">
            <a:normAutofit/>
          </a:bodyPr>
          <a:lstStyle>
            <a:lvl1pPr lvl="0"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1pPr>
            <a:lvl2pPr lvl="1"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2pPr>
            <a:lvl3pPr lvl="2"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3pPr>
            <a:lvl4pPr lvl="3"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4pPr>
            <a:lvl5pPr lvl="4"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5pPr>
            <a:lvl6pPr lvl="5"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6pPr>
            <a:lvl7pPr lvl="6"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7pPr>
            <a:lvl8pPr lvl="7"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8pPr>
            <a:lvl9pPr lvl="8" marR="0" rtl="0" algn="l">
              <a:lnSpc>
                <a:spcPct val="80000"/>
              </a:lnSpc>
              <a:spcBef>
                <a:spcPts val="0"/>
              </a:spcBef>
              <a:spcAft>
                <a:spcPts val="0"/>
              </a:spcAft>
              <a:buClr>
                <a:srgbClr val="000000"/>
              </a:buClr>
              <a:buSzPts val="8500"/>
              <a:buFont typeface="Helvetica Neue"/>
              <a:buNone/>
              <a:defRPr b="1" i="0" sz="8500" u="none" cap="none" strike="noStrike">
                <a:solidFill>
                  <a:srgbClr val="000000"/>
                </a:solidFill>
                <a:latin typeface="Helvetica Neue"/>
                <a:ea typeface="Helvetica Neue"/>
                <a:cs typeface="Helvetica Neue"/>
                <a:sym typeface="Helvetica Neue"/>
              </a:defRPr>
            </a:lvl9pPr>
          </a:lstStyle>
          <a:p/>
        </p:txBody>
      </p:sp>
      <p:sp>
        <p:nvSpPr>
          <p:cNvPr id="7" name="Google Shape;7;p22"/>
          <p:cNvSpPr txBox="1"/>
          <p:nvPr>
            <p:ph idx="1" type="body"/>
          </p:nvPr>
        </p:nvSpPr>
        <p:spPr>
          <a:xfrm>
            <a:off x="1206500" y="4248504"/>
            <a:ext cx="21971000" cy="8256012"/>
          </a:xfrm>
          <a:prstGeom prst="rect">
            <a:avLst/>
          </a:prstGeom>
          <a:noFill/>
          <a:ln>
            <a:noFill/>
          </a:ln>
        </p:spPr>
        <p:txBody>
          <a:bodyPr anchorCtr="0" anchor="t" bIns="50800" lIns="50800" spcFirstLastPara="1" rIns="50800" wrap="square" tIns="50800">
            <a:normAutofit/>
          </a:bodyPr>
          <a:lstStyle>
            <a:lvl1pPr indent="-603504" lvl="0" marL="4572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1pPr>
            <a:lvl2pPr indent="-603504" lvl="1" marL="9144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2pPr>
            <a:lvl3pPr indent="-603504" lvl="2" marL="13716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3pPr>
            <a:lvl4pPr indent="-603504" lvl="3" marL="18288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4pPr>
            <a:lvl5pPr indent="-603504" lvl="4" marL="22860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5pPr>
            <a:lvl6pPr indent="-603504" lvl="5" marL="27432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6pPr>
            <a:lvl7pPr indent="-603504" lvl="6" marL="32004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7pPr>
            <a:lvl8pPr indent="-603504" lvl="7" marL="36576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8pPr>
            <a:lvl9pPr indent="-603503" lvl="8" marL="4114800" marR="0" rtl="0" algn="l">
              <a:lnSpc>
                <a:spcPct val="90000"/>
              </a:lnSpc>
              <a:spcBef>
                <a:spcPts val="4500"/>
              </a:spcBef>
              <a:spcAft>
                <a:spcPts val="0"/>
              </a:spcAft>
              <a:buClr>
                <a:srgbClr val="000000"/>
              </a:buClr>
              <a:buSzPts val="5904"/>
              <a:buFont typeface="Helvetica Neue"/>
              <a:buChar char="•"/>
              <a:defRPr b="0" i="0" sz="4800" u="none" cap="none" strike="noStrike">
                <a:solidFill>
                  <a:srgbClr val="000000"/>
                </a:solidFill>
                <a:latin typeface="Helvetica Neue"/>
                <a:ea typeface="Helvetica Neue"/>
                <a:cs typeface="Helvetica Neue"/>
                <a:sym typeface="Helvetica Neue"/>
              </a:defRPr>
            </a:lvl9pPr>
          </a:lstStyle>
          <a:p/>
        </p:txBody>
      </p:sp>
      <p:sp>
        <p:nvSpPr>
          <p:cNvPr id="8" name="Google Shape;8;p22"/>
          <p:cNvSpPr txBox="1"/>
          <p:nvPr>
            <p:ph idx="12" type="sldNum"/>
          </p:nvPr>
        </p:nvSpPr>
        <p:spPr>
          <a:xfrm>
            <a:off x="12001499" y="13080999"/>
            <a:ext cx="368505" cy="374600"/>
          </a:xfrm>
          <a:prstGeom prst="rect">
            <a:avLst/>
          </a:prstGeom>
          <a:noFill/>
          <a:ln>
            <a:noFill/>
          </a:ln>
        </p:spPr>
        <p:txBody>
          <a:bodyPr anchorCtr="0" anchor="b" bIns="50800" lIns="50800" spcFirstLastPara="1" rIns="50800" wrap="square" tIns="50800">
            <a:spAutoFit/>
          </a:bodyPr>
          <a:lstStyle>
            <a:lvl1pPr indent="0" lvl="0"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1pPr>
            <a:lvl2pPr indent="0" lvl="1"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2pPr>
            <a:lvl3pPr indent="0" lvl="2"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3pPr>
            <a:lvl4pPr indent="0" lvl="3"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4pPr>
            <a:lvl5pPr indent="0" lvl="4"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5pPr>
            <a:lvl6pPr indent="0" lvl="5"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6pPr>
            <a:lvl7pPr indent="0" lvl="6"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7pPr>
            <a:lvl8pPr indent="0" lvl="7"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8pPr>
            <a:lvl9pPr indent="0" lvl="8" marL="0" marR="0" rtl="0" algn="ctr">
              <a:lnSpc>
                <a:spcPct val="100000"/>
              </a:lnSpc>
              <a:spcBef>
                <a:spcPts val="0"/>
              </a:spcBef>
              <a:spcAft>
                <a:spcPts val="0"/>
              </a:spcAft>
              <a:buClr>
                <a:srgbClr val="000000"/>
              </a:buClr>
              <a:buSzPts val="1800"/>
              <a:buFont typeface="Helvetica Neue"/>
              <a:buNone/>
              <a:defRPr b="0" i="0" sz="1800" u="none" cap="none" strike="noStrike">
                <a:solidFill>
                  <a:srgbClr val="000000"/>
                </a:solidFill>
                <a:latin typeface="Helvetica Neue"/>
                <a:ea typeface="Helvetica Neue"/>
                <a:cs typeface="Helvetica Neue"/>
                <a:sym typeface="Helvetica Neue"/>
              </a:defRPr>
            </a:lvl9pPr>
          </a:lstStyle>
          <a:p>
            <a:pPr indent="0" lvl="0" marL="0" rtl="0" algn="ct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
          <p:cNvSpPr txBox="1"/>
          <p:nvPr>
            <p:ph idx="1" type="body"/>
          </p:nvPr>
        </p:nvSpPr>
        <p:spPr>
          <a:xfrm>
            <a:off x="1201340" y="11859862"/>
            <a:ext cx="21971003" cy="636979"/>
          </a:xfrm>
          <a:prstGeom prst="rect">
            <a:avLst/>
          </a:prstGeom>
          <a:noFill/>
          <a:ln>
            <a:noFill/>
          </a:ln>
        </p:spPr>
        <p:txBody>
          <a:bodyPr anchorCtr="0" anchor="t" bIns="45700" lIns="45700" spcFirstLastPara="1" rIns="45700" wrap="square" tIns="45700">
            <a:normAutofit lnSpcReduction="10000"/>
          </a:bodyPr>
          <a:lstStyle/>
          <a:p>
            <a:pPr indent="0" lvl="0" marL="0" rtl="0" algn="l">
              <a:lnSpc>
                <a:spcPct val="100000"/>
              </a:lnSpc>
              <a:spcBef>
                <a:spcPts val="0"/>
              </a:spcBef>
              <a:spcAft>
                <a:spcPts val="0"/>
              </a:spcAft>
              <a:buClr>
                <a:srgbClr val="000000"/>
              </a:buClr>
              <a:buSzPts val="3600"/>
              <a:buFont typeface="Helvetica Neue"/>
              <a:buNone/>
            </a:pPr>
            <a:r>
              <a:t/>
            </a:r>
            <a:endParaRPr/>
          </a:p>
        </p:txBody>
      </p:sp>
      <p:sp>
        <p:nvSpPr>
          <p:cNvPr id="69" name="Google Shape;69;p1"/>
          <p:cNvSpPr txBox="1"/>
          <p:nvPr>
            <p:ph idx="4294967295" type="ctrTitle"/>
          </p:nvPr>
        </p:nvSpPr>
        <p:spPr>
          <a:xfrm>
            <a:off x="1206496" y="2574991"/>
            <a:ext cx="21971004" cy="4648201"/>
          </a:xfrm>
          <a:prstGeom prst="rect">
            <a:avLst/>
          </a:prstGeom>
          <a:noFill/>
          <a:ln>
            <a:noFill/>
          </a:ln>
        </p:spPr>
        <p:txBody>
          <a:bodyPr anchorCtr="0" anchor="b" bIns="50800" lIns="50800" spcFirstLastPara="1" rIns="50800" wrap="square" tIns="50800">
            <a:normAutofit/>
          </a:bodyPr>
          <a:lstStyle/>
          <a:p>
            <a:pPr indent="0" lvl="0" marL="0" marR="0" rtl="0" algn="l">
              <a:lnSpc>
                <a:spcPct val="80000"/>
              </a:lnSpc>
              <a:spcBef>
                <a:spcPts val="0"/>
              </a:spcBef>
              <a:spcAft>
                <a:spcPts val="0"/>
              </a:spcAft>
              <a:buClr>
                <a:srgbClr val="000000"/>
              </a:buClr>
              <a:buSzPts val="11600"/>
              <a:buFont typeface="Helvetica Neue"/>
              <a:buNone/>
            </a:pPr>
            <a:r>
              <a:t/>
            </a:r>
            <a:endParaRPr b="1" i="0" sz="11600" u="none" cap="none" strike="noStrike">
              <a:solidFill>
                <a:srgbClr val="000000"/>
              </a:solidFill>
              <a:latin typeface="Helvetica Neue"/>
              <a:ea typeface="Helvetica Neue"/>
              <a:cs typeface="Helvetica Neue"/>
              <a:sym typeface="Helvetica Neue"/>
            </a:endParaRPr>
          </a:p>
        </p:txBody>
      </p:sp>
      <p:sp>
        <p:nvSpPr>
          <p:cNvPr id="70" name="Google Shape;70;p1"/>
          <p:cNvSpPr txBox="1"/>
          <p:nvPr>
            <p:ph idx="4294967295" type="subTitle"/>
          </p:nvPr>
        </p:nvSpPr>
        <p:spPr>
          <a:xfrm>
            <a:off x="1201342" y="7223190"/>
            <a:ext cx="21971001" cy="1905001"/>
          </a:xfrm>
          <a:prstGeom prst="rect">
            <a:avLst/>
          </a:prstGeom>
          <a:noFill/>
          <a:ln>
            <a:noFill/>
          </a:ln>
        </p:spPr>
        <p:txBody>
          <a:bodyPr anchorCtr="0" anchor="t" bIns="50800" lIns="50800" spcFirstLastPara="1" rIns="50800" wrap="square" tIns="50800">
            <a:normAutofit/>
          </a:bodyPr>
          <a:lstStyle/>
          <a:p>
            <a:pPr indent="0" lvl="0" marL="0" marR="0" rtl="0" algn="l">
              <a:lnSpc>
                <a:spcPct val="100000"/>
              </a:lnSpc>
              <a:spcBef>
                <a:spcPts val="0"/>
              </a:spcBef>
              <a:spcAft>
                <a:spcPts val="0"/>
              </a:spcAft>
              <a:buClr>
                <a:srgbClr val="000000"/>
              </a:buClr>
              <a:buSzPts val="5500"/>
              <a:buFont typeface="Helvetica Neue"/>
              <a:buNone/>
            </a:pPr>
            <a:r>
              <a:t/>
            </a:r>
            <a:endParaRPr b="1" i="0" sz="5500" u="none" cap="none" strike="noStrike">
              <a:solidFill>
                <a:srgbClr val="000000"/>
              </a:solidFill>
              <a:latin typeface="Helvetica Neue"/>
              <a:ea typeface="Helvetica Neue"/>
              <a:cs typeface="Helvetica Neue"/>
              <a:sym typeface="Helvetica Neue"/>
            </a:endParaRPr>
          </a:p>
        </p:txBody>
      </p:sp>
      <p:pic>
        <p:nvPicPr>
          <p:cNvPr descr="myanmar-3d-render-topographic-map-neutral-border-frank-ramspott.jpeg" id="71" name="Google Shape;71;p1"/>
          <p:cNvPicPr preferRelativeResize="0"/>
          <p:nvPr/>
        </p:nvPicPr>
        <p:blipFill rotWithShape="1">
          <a:blip r:embed="rId3">
            <a:alphaModFix/>
          </a:blip>
          <a:srcRect b="21455" l="0" r="1863" t="21454"/>
          <a:stretch/>
        </p:blipFill>
        <p:spPr>
          <a:xfrm>
            <a:off x="-30982" y="-245976"/>
            <a:ext cx="24423555" cy="14207994"/>
          </a:xfrm>
          <a:prstGeom prst="rect">
            <a:avLst/>
          </a:prstGeom>
          <a:noFill/>
          <a:ln>
            <a:noFill/>
          </a:ln>
        </p:spPr>
      </p:pic>
      <p:sp>
        <p:nvSpPr>
          <p:cNvPr id="72" name="Google Shape;72;p1"/>
          <p:cNvSpPr/>
          <p:nvPr/>
        </p:nvSpPr>
        <p:spPr>
          <a:xfrm>
            <a:off x="2382827" y="3154681"/>
            <a:ext cx="19618346" cy="7406638"/>
          </a:xfrm>
          <a:prstGeom prst="rect">
            <a:avLst/>
          </a:prstGeom>
          <a:solidFill>
            <a:srgbClr val="FFFFFF">
              <a:alpha val="65098"/>
            </a:srgbClr>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73" name="Google Shape;73;p1"/>
          <p:cNvSpPr txBox="1"/>
          <p:nvPr/>
        </p:nvSpPr>
        <p:spPr>
          <a:xfrm>
            <a:off x="1988053" y="4793737"/>
            <a:ext cx="20407890" cy="2718693"/>
          </a:xfrm>
          <a:prstGeom prst="rect">
            <a:avLst/>
          </a:prstGeom>
          <a:noFill/>
          <a:ln>
            <a:noFill/>
          </a:ln>
        </p:spPr>
        <p:txBody>
          <a:bodyPr anchorCtr="0" anchor="ctr" bIns="50800" lIns="50800" spcFirstLastPara="1" rIns="50800" wrap="square" tIns="50800">
            <a:spAutoFit/>
          </a:bodyPr>
          <a:lstStyle/>
          <a:p>
            <a:pPr indent="0" lvl="0" marL="0" marR="0" rtl="0" algn="ctr">
              <a:lnSpc>
                <a:spcPct val="100000"/>
              </a:lnSpc>
              <a:spcBef>
                <a:spcPts val="0"/>
              </a:spcBef>
              <a:spcAft>
                <a:spcPts val="0"/>
              </a:spcAft>
              <a:buClr>
                <a:srgbClr val="000000"/>
              </a:buClr>
              <a:buSzPts val="8500"/>
              <a:buFont typeface="Avenir"/>
              <a:buNone/>
            </a:pPr>
            <a:r>
              <a:rPr b="0" i="0" lang="en-GB" sz="8500" u="none" cap="none" strike="noStrike">
                <a:solidFill>
                  <a:srgbClr val="000000"/>
                </a:solidFill>
                <a:latin typeface="Avenir"/>
                <a:ea typeface="Avenir"/>
                <a:cs typeface="Avenir"/>
                <a:sym typeface="Avenir"/>
              </a:rPr>
              <a:t>Understanding the Media Space in Myanmar’s Post-Coup Landscape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0"/>
          <p:cNvSpPr txBox="1"/>
          <p:nvPr/>
        </p:nvSpPr>
        <p:spPr>
          <a:xfrm>
            <a:off x="1029951" y="4036715"/>
            <a:ext cx="22324097" cy="5642570"/>
          </a:xfrm>
          <a:prstGeom prst="rect">
            <a:avLst/>
          </a:prstGeom>
          <a:noFill/>
          <a:ln>
            <a:noFill/>
          </a:ln>
        </p:spPr>
        <p:txBody>
          <a:bodyPr anchorCtr="0" anchor="ctr" bIns="50800" lIns="50800" spcFirstLastPara="1" rIns="50800" wrap="square" tIns="50800">
            <a:spAutoFit/>
          </a:bodyPr>
          <a:lstStyle/>
          <a:p>
            <a:pPr indent="0" lvl="0" marL="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“I have seen many fellow journalists quitting or getting dismissed. Many smart journalists changed their careers to NGO work, due to the difference in the salary scale. Only a handful of those with strong passion for journalism remain behind.”</a:t>
            </a:r>
            <a:endParaRPr b="1" i="0" sz="6000" u="none" cap="none" strike="noStrike">
              <a:solidFill>
                <a:srgbClr val="002060"/>
              </a:solidFill>
              <a:latin typeface="Avenir"/>
              <a:ea typeface="Avenir"/>
              <a:cs typeface="Avenir"/>
              <a:sym typeface="Avenir"/>
            </a:endParaRPr>
          </a:p>
          <a:p>
            <a:pPr indent="0" lvl="0" marL="0" marR="0" rtl="0" algn="ctr">
              <a:lnSpc>
                <a:spcPct val="100000"/>
              </a:lnSpc>
              <a:spcBef>
                <a:spcPts val="0"/>
              </a:spcBef>
              <a:spcAft>
                <a:spcPts val="0"/>
              </a:spcAft>
              <a:buClr>
                <a:srgbClr val="5E5E5E"/>
              </a:buClr>
              <a:buSzPts val="6000"/>
              <a:buFont typeface="Helvetica Neue"/>
              <a:buNone/>
            </a:pPr>
            <a:r>
              <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1"/>
          <p:cNvSpPr/>
          <p:nvPr/>
        </p:nvSpPr>
        <p:spPr>
          <a:xfrm>
            <a:off x="-5053" y="428092"/>
            <a:ext cx="4603154" cy="1443886"/>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Networks</a:t>
            </a:r>
            <a:endParaRPr b="0" i="0" sz="2400" u="none" cap="none" strike="noStrike">
              <a:solidFill>
                <a:srgbClr val="5E5E5E"/>
              </a:solidFill>
              <a:latin typeface="Helvetica Neue"/>
              <a:ea typeface="Helvetica Neue"/>
              <a:cs typeface="Helvetica Neue"/>
              <a:sym typeface="Helvetica Neue"/>
            </a:endParaRPr>
          </a:p>
        </p:txBody>
      </p:sp>
      <p:sp>
        <p:nvSpPr>
          <p:cNvPr id="140" name="Google Shape;140;p11"/>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41" name="Google Shape;141;p11"/>
          <p:cNvSpPr txBox="1"/>
          <p:nvPr/>
        </p:nvSpPr>
        <p:spPr>
          <a:xfrm>
            <a:off x="4655857" y="1132808"/>
            <a:ext cx="19039505" cy="11120390"/>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Existence of informal and formal associations, such as the Independent Myanmar Journalists Association.</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Connections with civil society groups and governance actors provide access to remote populations and enable verification of events</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Journalists also collaborate with international actors and maintain connections with academic institutions and cultural organisations.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Collaboration between local and international media varies. Competition and funding biases may hinder deeper collaboration.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International agencies tend to develop their own local networks, reducing the necessity for collaboration with local agencies.</a:t>
            </a: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2"/>
          <p:cNvSpPr txBox="1"/>
          <p:nvPr/>
        </p:nvSpPr>
        <p:spPr>
          <a:xfrm>
            <a:off x="318655" y="1215430"/>
            <a:ext cx="23746690" cy="5642570"/>
          </a:xfrm>
          <a:prstGeom prst="rect">
            <a:avLst/>
          </a:prstGeom>
          <a:noFill/>
          <a:ln>
            <a:noFill/>
          </a:ln>
        </p:spPr>
        <p:txBody>
          <a:bodyPr anchorCtr="0" anchor="ctr" bIns="50800" lIns="50800" spcFirstLastPara="1" rIns="50800" wrap="square" tIns="50800">
            <a:spAutoFit/>
          </a:bodyPr>
          <a:lstStyle/>
          <a:p>
            <a:pPr indent="0" lvl="0" marL="35560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"Granting access to journalists poses a risk for local government, due to trust issues. We don’t usually get approval at first contact. Unlike larger media outlets that may enter the field with a sense of entitlement - “we are big media, we can do/report whatever we want” – we approach local governments humbly.</a:t>
            </a:r>
            <a:endParaRPr b="1" i="0" sz="6000" u="none" cap="none" strike="noStrike">
              <a:solidFill>
                <a:srgbClr val="002060"/>
              </a:solidFill>
              <a:latin typeface="Avenir"/>
              <a:ea typeface="Avenir"/>
              <a:cs typeface="Avenir"/>
              <a:sym typeface="Avenir"/>
            </a:endParaRPr>
          </a:p>
          <a:p>
            <a:pPr indent="0" lvl="0" marL="0" marR="0" rtl="0" algn="ctr">
              <a:lnSpc>
                <a:spcPct val="100000"/>
              </a:lnSpc>
              <a:spcBef>
                <a:spcPts val="0"/>
              </a:spcBef>
              <a:spcAft>
                <a:spcPts val="0"/>
              </a:spcAft>
              <a:buClr>
                <a:srgbClr val="5E5E5E"/>
              </a:buClr>
              <a:buSzPts val="6000"/>
              <a:buFont typeface="Helvetica Neue"/>
              <a:buNone/>
            </a:pPr>
            <a:r>
              <a:t/>
            </a:r>
            <a:endParaRPr b="0" i="0" sz="6000" u="none" cap="none" strike="noStrike">
              <a:solidFill>
                <a:srgbClr val="002060"/>
              </a:solidFill>
              <a:latin typeface="Avenir"/>
              <a:ea typeface="Avenir"/>
              <a:cs typeface="Avenir"/>
              <a:sym typeface="Avenir"/>
            </a:endParaRPr>
          </a:p>
        </p:txBody>
      </p:sp>
      <p:sp>
        <p:nvSpPr>
          <p:cNvPr id="147" name="Google Shape;147;p12"/>
          <p:cNvSpPr txBox="1"/>
          <p:nvPr/>
        </p:nvSpPr>
        <p:spPr>
          <a:xfrm>
            <a:off x="169878" y="7372747"/>
            <a:ext cx="24044244" cy="6565900"/>
          </a:xfrm>
          <a:prstGeom prst="rect">
            <a:avLst/>
          </a:prstGeom>
          <a:noFill/>
          <a:ln>
            <a:noFill/>
          </a:ln>
        </p:spPr>
        <p:txBody>
          <a:bodyPr anchorCtr="0" anchor="ctr" bIns="50800" lIns="50800" spcFirstLastPara="1" rIns="50800" wrap="square" tIns="50800">
            <a:spAutoFit/>
          </a:bodyPr>
          <a:lstStyle/>
          <a:p>
            <a:pPr indent="0" lvl="0" marL="35560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“They never collaborate. They come with fixers and avoid local media. Some have connections with EAO leaders. It saddens me that even international journalists from distant countries can gain access and report, because they can afford substantial expenses. However, our national journalists in Mae Sot and Chiang Mai cannot embark on fieldwork due to budget constraints.”</a:t>
            </a:r>
            <a:endParaRPr b="1" i="0" sz="6000" u="none" cap="none" strike="noStrike">
              <a:solidFill>
                <a:srgbClr val="002060"/>
              </a:solidFill>
              <a:latin typeface="Avenir"/>
              <a:ea typeface="Avenir"/>
              <a:cs typeface="Avenir"/>
              <a:sym typeface="Avenir"/>
            </a:endParaRPr>
          </a:p>
          <a:p>
            <a:pPr indent="0" lvl="0" marL="0" marR="0" rtl="0" algn="ctr">
              <a:lnSpc>
                <a:spcPct val="100000"/>
              </a:lnSpc>
              <a:spcBef>
                <a:spcPts val="0"/>
              </a:spcBef>
              <a:spcAft>
                <a:spcPts val="0"/>
              </a:spcAft>
              <a:buClr>
                <a:srgbClr val="5E5E5E"/>
              </a:buClr>
              <a:buSzPts val="6000"/>
              <a:buFont typeface="Helvetica Neue"/>
              <a:buNone/>
            </a:pPr>
            <a:r>
              <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3"/>
          <p:cNvSpPr/>
          <p:nvPr/>
        </p:nvSpPr>
        <p:spPr>
          <a:xfrm>
            <a:off x="0" y="0"/>
            <a:ext cx="5147440" cy="1525529"/>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Civil Society</a:t>
            </a:r>
            <a:endParaRPr b="0" i="0" sz="2400" u="none" cap="none" strike="noStrike">
              <a:solidFill>
                <a:srgbClr val="5E5E5E"/>
              </a:solidFill>
              <a:latin typeface="Helvetica Neue"/>
              <a:ea typeface="Helvetica Neue"/>
              <a:cs typeface="Helvetica Neue"/>
              <a:sym typeface="Helvetica Neue"/>
            </a:endParaRPr>
          </a:p>
        </p:txBody>
      </p:sp>
      <p:sp>
        <p:nvSpPr>
          <p:cNvPr id="153" name="Google Shape;153;p13"/>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54" name="Google Shape;154;p13"/>
          <p:cNvSpPr txBox="1"/>
          <p:nvPr/>
        </p:nvSpPr>
        <p:spPr>
          <a:xfrm>
            <a:off x="2224129" y="2388152"/>
            <a:ext cx="19499798" cy="10103478"/>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Civil society groups often reach out to journalists to highlight incidents or stories.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Deeper collaborations are limited by security concerns and trust issues:</a:t>
            </a:r>
            <a:endParaRPr/>
          </a:p>
          <a:p>
            <a:pPr indent="-609600" lvl="1" marL="12192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Civil society organisations strongly support the resistance and may be wary of media for reporting stories where resistance actors are criticised. </a:t>
            </a:r>
            <a:endParaRPr/>
          </a:p>
          <a:p>
            <a:pPr indent="-609600" lvl="1" marL="12192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Presence of media in conflict affected locations may attract unwanted junta attention.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Both journalists and civil society organisations believe there is potential for closer collaboration, eg human rights advocacy and awareness raising.</a:t>
            </a: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4"/>
          <p:cNvSpPr txBox="1"/>
          <p:nvPr/>
        </p:nvSpPr>
        <p:spPr>
          <a:xfrm>
            <a:off x="634230" y="4716574"/>
            <a:ext cx="23115539" cy="5642570"/>
          </a:xfrm>
          <a:prstGeom prst="rect">
            <a:avLst/>
          </a:prstGeom>
          <a:noFill/>
          <a:ln>
            <a:noFill/>
          </a:ln>
        </p:spPr>
        <p:txBody>
          <a:bodyPr anchorCtr="0" anchor="ctr" bIns="50800" lIns="50800" spcFirstLastPara="1" rIns="50800" wrap="square" tIns="50800">
            <a:spAutoFit/>
          </a:bodyPr>
          <a:lstStyle/>
          <a:p>
            <a:pPr indent="0" lvl="0" marL="35560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“We have to listen to the CSOs, and rights activists to receive timely information that represents the actual situation. Civil society people often hold good principles and understanding of the importance of impartial news information, and grasp the concept of neutrality in reporting.”	</a:t>
            </a:r>
            <a:endParaRPr b="1" i="0" sz="6000" u="none" cap="none" strike="noStrike">
              <a:solidFill>
                <a:srgbClr val="002060"/>
              </a:solidFill>
              <a:latin typeface="Avenir"/>
              <a:ea typeface="Avenir"/>
              <a:cs typeface="Avenir"/>
              <a:sym typeface="Avenir"/>
            </a:endParaRPr>
          </a:p>
          <a:p>
            <a:pPr indent="0" lvl="0" marL="0" marR="0" rtl="0" algn="ctr">
              <a:lnSpc>
                <a:spcPct val="100000"/>
              </a:lnSpc>
              <a:spcBef>
                <a:spcPts val="0"/>
              </a:spcBef>
              <a:spcAft>
                <a:spcPts val="0"/>
              </a:spcAft>
              <a:buClr>
                <a:srgbClr val="5E5E5E"/>
              </a:buClr>
              <a:buSzPts val="6000"/>
              <a:buFont typeface="Helvetica Neue"/>
              <a:buNone/>
            </a:pPr>
            <a:r>
              <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5"/>
          <p:cNvSpPr/>
          <p:nvPr/>
        </p:nvSpPr>
        <p:spPr>
          <a:xfrm>
            <a:off x="348684" y="4953870"/>
            <a:ext cx="4929727" cy="1824885"/>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Capacity Building</a:t>
            </a:r>
            <a:endParaRPr b="0" i="0" sz="2400" u="none" cap="none" strike="noStrike">
              <a:solidFill>
                <a:srgbClr val="5E5E5E"/>
              </a:solidFill>
              <a:latin typeface="Helvetica Neue"/>
              <a:ea typeface="Helvetica Neue"/>
              <a:cs typeface="Helvetica Neue"/>
              <a:sym typeface="Helvetica Neue"/>
            </a:endParaRPr>
          </a:p>
        </p:txBody>
      </p:sp>
      <p:sp>
        <p:nvSpPr>
          <p:cNvPr id="165" name="Google Shape;165;p15"/>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66" name="Google Shape;166;p15"/>
          <p:cNvSpPr/>
          <p:nvPr/>
        </p:nvSpPr>
        <p:spPr>
          <a:xfrm>
            <a:off x="5196700" y="4060343"/>
            <a:ext cx="134499" cy="5595314"/>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167" name="Google Shape;167;p15"/>
          <p:cNvSpPr txBox="1"/>
          <p:nvPr/>
        </p:nvSpPr>
        <p:spPr>
          <a:xfrm>
            <a:off x="5820713" y="2767311"/>
            <a:ext cx="17412410" cy="8877306"/>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Journalists and media agencies access training and support activities provided by external organisations.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Opportunities for personal and professional development have become increasingly scarce.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More capacity budling support is needed for citizen journalists, who are increasingly relied upon to report from fragile or remote contexts.</a:t>
            </a: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6"/>
          <p:cNvSpPr/>
          <p:nvPr/>
        </p:nvSpPr>
        <p:spPr>
          <a:xfrm>
            <a:off x="0" y="33851"/>
            <a:ext cx="4929725" cy="1253386"/>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Advocacy</a:t>
            </a:r>
            <a:endParaRPr b="0" i="0" sz="2400" u="none" cap="none" strike="noStrike">
              <a:solidFill>
                <a:srgbClr val="5E5E5E"/>
              </a:solidFill>
              <a:latin typeface="Helvetica Neue"/>
              <a:ea typeface="Helvetica Neue"/>
              <a:cs typeface="Helvetica Neue"/>
              <a:sym typeface="Helvetica Neue"/>
            </a:endParaRPr>
          </a:p>
        </p:txBody>
      </p:sp>
      <p:sp>
        <p:nvSpPr>
          <p:cNvPr id="173" name="Google Shape;173;p16"/>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74" name="Google Shape;174;p16"/>
          <p:cNvSpPr txBox="1"/>
          <p:nvPr/>
        </p:nvSpPr>
        <p:spPr>
          <a:xfrm>
            <a:off x="5155694" y="1890089"/>
            <a:ext cx="18377503" cy="10631749"/>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Advocacy priority for funding for security measures.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Organisations like Exile Hub may play a crucial role in this effort.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Media independence and impartiality also emphasised, with advocacy aimed at encouraging higher standards and addressing biases.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Gender equity in media, employment rights, and job security for journalists are additional areas requiring advocacy initiatives.</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International actors are consistently urged to keep Myanmar in the spotlight, and to stand firmly against the State Administrative Council (SAC) junta.</a:t>
            </a: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7"/>
          <p:cNvSpPr txBox="1"/>
          <p:nvPr/>
        </p:nvSpPr>
        <p:spPr>
          <a:xfrm>
            <a:off x="0" y="3827526"/>
            <a:ext cx="23875786" cy="6565900"/>
          </a:xfrm>
          <a:prstGeom prst="rect">
            <a:avLst/>
          </a:prstGeom>
          <a:noFill/>
          <a:ln>
            <a:noFill/>
          </a:ln>
        </p:spPr>
        <p:txBody>
          <a:bodyPr anchorCtr="0" anchor="ctr" bIns="50800" lIns="50800" spcFirstLastPara="1" rIns="50800" wrap="square" tIns="50800">
            <a:spAutoFit/>
          </a:bodyPr>
          <a:lstStyle/>
          <a:p>
            <a:pPr indent="0" lvl="0" marL="45720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“…journalists have no formal channel to engage with international donors to raise awareness about their situation, ongoing security risk factors, and the human rights violations they are facing. Several factors include personal difficulties to speak out openly, the language barrier, and a low level of awareness on human rights concepts.”</a:t>
            </a:r>
            <a:endParaRPr b="1" i="0" sz="6000" u="none" cap="none" strike="noStrike">
              <a:solidFill>
                <a:srgbClr val="002060"/>
              </a:solidFill>
              <a:latin typeface="Avenir"/>
              <a:ea typeface="Avenir"/>
              <a:cs typeface="Avenir"/>
              <a:sym typeface="Avenir"/>
            </a:endParaRPr>
          </a:p>
          <a:p>
            <a:pPr indent="0" lvl="0" marL="0" marR="0" rtl="0" algn="ctr">
              <a:lnSpc>
                <a:spcPct val="100000"/>
              </a:lnSpc>
              <a:spcBef>
                <a:spcPts val="0"/>
              </a:spcBef>
              <a:spcAft>
                <a:spcPts val="0"/>
              </a:spcAft>
              <a:buClr>
                <a:srgbClr val="5E5E5E"/>
              </a:buClr>
              <a:buSzPts val="6000"/>
              <a:buFont typeface="Helvetica Neue"/>
              <a:buNone/>
            </a:pPr>
            <a:r>
              <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8"/>
          <p:cNvSpPr/>
          <p:nvPr/>
        </p:nvSpPr>
        <p:spPr>
          <a:xfrm>
            <a:off x="375831" y="4953870"/>
            <a:ext cx="4902512" cy="1824886"/>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International engagement</a:t>
            </a:r>
            <a:endParaRPr b="0" i="0" sz="2400" u="none" cap="none" strike="noStrike">
              <a:solidFill>
                <a:srgbClr val="5E5E5E"/>
              </a:solidFill>
              <a:latin typeface="Helvetica Neue"/>
              <a:ea typeface="Helvetica Neue"/>
              <a:cs typeface="Helvetica Neue"/>
              <a:sym typeface="Helvetica Neue"/>
            </a:endParaRPr>
          </a:p>
        </p:txBody>
      </p:sp>
      <p:sp>
        <p:nvSpPr>
          <p:cNvPr id="185" name="Google Shape;185;p18"/>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86" name="Google Shape;186;p18"/>
          <p:cNvSpPr/>
          <p:nvPr/>
        </p:nvSpPr>
        <p:spPr>
          <a:xfrm>
            <a:off x="5196700" y="4060343"/>
            <a:ext cx="134499" cy="5595314"/>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187" name="Google Shape;187;p18"/>
          <p:cNvSpPr txBox="1"/>
          <p:nvPr/>
        </p:nvSpPr>
        <p:spPr>
          <a:xfrm>
            <a:off x="5820713" y="993913"/>
            <a:ext cx="17412410" cy="12193816"/>
          </a:xfrm>
          <a:prstGeom prst="rect">
            <a:avLst/>
          </a:prstGeom>
          <a:noFill/>
          <a:ln>
            <a:noFill/>
          </a:ln>
        </p:spPr>
        <p:txBody>
          <a:bodyPr anchorCtr="0" anchor="t" bIns="50800" lIns="50800" spcFirstLastPara="1" rIns="50800" wrap="square" tIns="50800">
            <a:normAutofit fontScale="92500" lnSpcReduction="20000"/>
          </a:bodyPr>
          <a:lstStyle/>
          <a:p>
            <a:pPr indent="-609600" lvl="0" marL="609600" marR="0" rtl="0" algn="l">
              <a:lnSpc>
                <a:spcPct val="90000"/>
              </a:lnSpc>
              <a:spcBef>
                <a:spcPts val="0"/>
              </a:spcBef>
              <a:spcAft>
                <a:spcPts val="0"/>
              </a:spcAft>
              <a:buClr>
                <a:srgbClr val="000000"/>
              </a:buClr>
              <a:buSzPct val="123000"/>
              <a:buFont typeface="Avenir"/>
              <a:buChar char="•"/>
            </a:pPr>
            <a:r>
              <a:rPr b="0" i="0" lang="en-GB" sz="4400" u="none" cap="none" strike="noStrike">
                <a:solidFill>
                  <a:srgbClr val="000000"/>
                </a:solidFill>
                <a:latin typeface="Avenir"/>
                <a:ea typeface="Avenir"/>
                <a:cs typeface="Avenir"/>
                <a:sym typeface="Avenir"/>
              </a:rPr>
              <a:t>International support for press freedom in Myanmar is vital, particularly around holistic security for journalists.</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ct val="123000"/>
              <a:buFont typeface="Avenir"/>
              <a:buChar char="•"/>
            </a:pPr>
            <a:r>
              <a:rPr b="0" i="0" lang="en-GB" sz="4400" u="none" cap="none" strike="noStrike">
                <a:solidFill>
                  <a:srgbClr val="000000"/>
                </a:solidFill>
                <a:latin typeface="Avenir"/>
                <a:ea typeface="Avenir"/>
                <a:cs typeface="Avenir"/>
                <a:sym typeface="Avenir"/>
              </a:rPr>
              <a:t>Concerns about distribution and management of funding, need for greater transparency processes and a focus on sustaining local media organisations.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ct val="123000"/>
              <a:buFont typeface="Avenir"/>
              <a:buChar char="•"/>
            </a:pPr>
            <a:r>
              <a:rPr b="0" i="0" lang="en-GB" sz="4400" u="none" cap="none" strike="noStrike">
                <a:solidFill>
                  <a:srgbClr val="000000"/>
                </a:solidFill>
                <a:latin typeface="Avenir"/>
                <a:ea typeface="Avenir"/>
                <a:cs typeface="Avenir"/>
                <a:sym typeface="Avenir"/>
              </a:rPr>
              <a:t>Need for funding for core media functions, rather than short-term projects.</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ct val="123000"/>
              <a:buFont typeface="Avenir"/>
              <a:buChar char="•"/>
            </a:pPr>
            <a:r>
              <a:rPr b="0" i="0" lang="en-GB" sz="4400" u="none" cap="none" strike="noStrike">
                <a:solidFill>
                  <a:srgbClr val="000000"/>
                </a:solidFill>
                <a:latin typeface="Avenir"/>
                <a:ea typeface="Avenir"/>
                <a:cs typeface="Avenir"/>
                <a:sym typeface="Avenir"/>
              </a:rPr>
              <a:t>International actors seen as lacking a nuanced understanding of challenges faced by media personnel, particularly those operating in remote areas.</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ct val="123000"/>
              <a:buFont typeface="Avenir"/>
              <a:buChar char="•"/>
            </a:pPr>
            <a:r>
              <a:rPr b="0" i="0" lang="en-GB" sz="4400" u="none" cap="none" strike="noStrike">
                <a:solidFill>
                  <a:srgbClr val="000000"/>
                </a:solidFill>
                <a:latin typeface="Avenir"/>
                <a:ea typeface="Avenir"/>
                <a:cs typeface="Avenir"/>
                <a:sym typeface="Avenir"/>
              </a:rPr>
              <a:t>Training programs often hindered by time constraints, duplication of content, and language barriers.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ct val="123000"/>
              <a:buFont typeface="Avenir"/>
              <a:buChar char="•"/>
            </a:pPr>
            <a:r>
              <a:rPr b="0" i="0" lang="en-GB" sz="4400" u="none" cap="none" strike="noStrike">
                <a:solidFill>
                  <a:srgbClr val="000000"/>
                </a:solidFill>
                <a:latin typeface="Avenir"/>
                <a:ea typeface="Avenir"/>
                <a:cs typeface="Avenir"/>
                <a:sym typeface="Avenir"/>
              </a:rPr>
              <a:t>Scepticism about effectiveness of international support, with low expectations. Statements of condemnation seldom translating into meaningful action on the ground, leaving journalists feeling neglected and unsupported.</a:t>
            </a:r>
            <a:endParaRPr/>
          </a:p>
          <a:p>
            <a:pPr indent="-291712" lvl="0" marL="609600" marR="0" rtl="0" algn="l">
              <a:lnSpc>
                <a:spcPct val="90000"/>
              </a:lnSpc>
              <a:spcBef>
                <a:spcPts val="4500"/>
              </a:spcBef>
              <a:spcAft>
                <a:spcPts val="0"/>
              </a:spcAft>
              <a:buClr>
                <a:srgbClr val="000000"/>
              </a:buClr>
              <a:buSzPct val="123000"/>
              <a:buFont typeface="Helvetica Neue"/>
              <a:buNone/>
            </a:pPr>
            <a:r>
              <a:t/>
            </a:r>
            <a:endParaRPr b="0" i="0" sz="4400" u="none" cap="none" strike="noStrike">
              <a:solidFill>
                <a:srgbClr val="000000"/>
              </a:solidFill>
              <a:latin typeface="Avenir"/>
              <a:ea typeface="Avenir"/>
              <a:cs typeface="Avenir"/>
              <a:sym typeface="Avenir"/>
            </a:endParaRPr>
          </a:p>
          <a:p>
            <a:pPr indent="-262813" lvl="0" marL="609600" marR="0" rtl="0" algn="l">
              <a:lnSpc>
                <a:spcPct val="90000"/>
              </a:lnSpc>
              <a:spcBef>
                <a:spcPts val="4500"/>
              </a:spcBef>
              <a:spcAft>
                <a:spcPts val="0"/>
              </a:spcAft>
              <a:buClr>
                <a:srgbClr val="000000"/>
              </a:buClr>
              <a:buSzPct val="123000"/>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9"/>
          <p:cNvSpPr/>
          <p:nvPr/>
        </p:nvSpPr>
        <p:spPr>
          <a:xfrm>
            <a:off x="178850" y="306847"/>
            <a:ext cx="12021441" cy="1226172"/>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4000"/>
              <a:buFont typeface="Helvetica Neue"/>
              <a:buNone/>
            </a:pPr>
            <a:r>
              <a:rPr b="0" i="0" lang="en-GB" sz="4000" u="none" cap="none" strike="noStrike">
                <a:solidFill>
                  <a:srgbClr val="FFFFFF"/>
                </a:solidFill>
                <a:latin typeface="Helvetica Neue"/>
                <a:ea typeface="Helvetica Neue"/>
                <a:cs typeface="Helvetica Neue"/>
                <a:sym typeface="Helvetica Neue"/>
              </a:rPr>
              <a:t>RECOMMENDATIONS</a:t>
            </a:r>
            <a:endParaRPr b="0" i="0" sz="4000" u="none" cap="none" strike="noStrike">
              <a:solidFill>
                <a:srgbClr val="5E5E5E"/>
              </a:solidFill>
              <a:latin typeface="Helvetica Neue"/>
              <a:ea typeface="Helvetica Neue"/>
              <a:cs typeface="Helvetica Neue"/>
              <a:sym typeface="Helvetica Neue"/>
            </a:endParaRPr>
          </a:p>
        </p:txBody>
      </p:sp>
      <p:sp>
        <p:nvSpPr>
          <p:cNvPr id="193" name="Google Shape;193;p19"/>
          <p:cNvSpPr txBox="1"/>
          <p:nvPr>
            <p:ph idx="2" type="body"/>
          </p:nvPr>
        </p:nvSpPr>
        <p:spPr>
          <a:xfrm>
            <a:off x="559633" y="1511041"/>
            <a:ext cx="21863046" cy="10450515"/>
          </a:xfrm>
          <a:prstGeom prst="rect">
            <a:avLst/>
          </a:prstGeom>
          <a:noFill/>
          <a:ln>
            <a:noFill/>
          </a:ln>
        </p:spPr>
        <p:txBody>
          <a:bodyPr anchorCtr="0" anchor="t" bIns="50800" lIns="50800" spcFirstLastPara="1" rIns="50800" wrap="square" tIns="50800">
            <a:normAutofit/>
          </a:bodyPr>
          <a:lstStyle/>
          <a:p>
            <a:pPr indent="0" lvl="0" marL="0" rtl="0" algn="just">
              <a:lnSpc>
                <a:spcPct val="120000"/>
              </a:lnSpc>
              <a:spcBef>
                <a:spcPts val="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6" lvl="0" marL="6096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5" lvl="1" marL="12192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5" lvl="1" marL="12192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328422" lvl="0" marL="609600" rtl="0" algn="just">
              <a:lnSpc>
                <a:spcPct val="120000"/>
              </a:lnSpc>
              <a:spcBef>
                <a:spcPts val="2240"/>
              </a:spcBef>
              <a:spcAft>
                <a:spcPts val="0"/>
              </a:spcAft>
              <a:buClr>
                <a:srgbClr val="000000"/>
              </a:buClr>
              <a:buSzPts val="4428"/>
              <a:buFont typeface="Helvetica Neue"/>
              <a:buNone/>
            </a:pPr>
            <a:r>
              <a:t/>
            </a:r>
            <a:endParaRPr sz="3600">
              <a:solidFill>
                <a:srgbClr val="231F20"/>
              </a:solidFill>
              <a:latin typeface="Avenir"/>
              <a:ea typeface="Avenir"/>
              <a:cs typeface="Avenir"/>
              <a:sym typeface="Avenir"/>
            </a:endParaRPr>
          </a:p>
        </p:txBody>
      </p:sp>
      <p:sp>
        <p:nvSpPr>
          <p:cNvPr id="194" name="Google Shape;194;p19"/>
          <p:cNvSpPr txBox="1"/>
          <p:nvPr/>
        </p:nvSpPr>
        <p:spPr>
          <a:xfrm>
            <a:off x="866826" y="2435991"/>
            <a:ext cx="22650348" cy="9161419"/>
          </a:xfrm>
          <a:prstGeom prst="rect">
            <a:avLst/>
          </a:prstGeom>
          <a:noFill/>
          <a:ln>
            <a:noFill/>
          </a:ln>
        </p:spPr>
        <p:txBody>
          <a:bodyPr anchorCtr="0" anchor="t" bIns="45700" lIns="91425" spcFirstLastPara="1" rIns="91425" wrap="square" tIns="45700">
            <a:spAutoFit/>
          </a:bodyPr>
          <a:lstStyle/>
          <a:p>
            <a:pPr indent="-742950" lvl="0" marL="742950" marR="0" rtl="0" algn="l">
              <a:lnSpc>
                <a:spcPct val="150000"/>
              </a:lnSpc>
              <a:spcBef>
                <a:spcPts val="0"/>
              </a:spcBef>
              <a:spcAft>
                <a:spcPts val="0"/>
              </a:spcAft>
              <a:buClr>
                <a:srgbClr val="2F2F2F"/>
              </a:buClr>
              <a:buSzPts val="3600"/>
              <a:buFont typeface="Helvetica Neue"/>
              <a:buAutoNum type="arabicPeriod"/>
            </a:pPr>
            <a:r>
              <a:rPr b="1" i="0" lang="en-GB" sz="3600" u="none" cap="none" strike="noStrike">
                <a:solidFill>
                  <a:srgbClr val="2F2F2F"/>
                </a:solidFill>
                <a:latin typeface="Avenir"/>
                <a:ea typeface="Avenir"/>
                <a:cs typeface="Avenir"/>
                <a:sym typeface="Avenir"/>
              </a:rPr>
              <a:t>Provide Stable and Core Funding</a:t>
            </a:r>
            <a:r>
              <a:rPr b="0" i="0" lang="en-GB" sz="3600" u="none" cap="none" strike="noStrike">
                <a:solidFill>
                  <a:srgbClr val="2F2F2F"/>
                </a:solidFill>
                <a:latin typeface="Avenir"/>
                <a:ea typeface="Avenir"/>
                <a:cs typeface="Avenir"/>
                <a:sym typeface="Avenir"/>
              </a:rPr>
              <a:t>, including ensuring accessible core funding for smaller media agencies, challenging funding biases, and supporting diversification of revenue streams.</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a:p>
            <a:pPr indent="-742950" lvl="0" marL="742950" marR="0" rtl="0" algn="l">
              <a:lnSpc>
                <a:spcPct val="150000"/>
              </a:lnSpc>
              <a:spcBef>
                <a:spcPts val="0"/>
              </a:spcBef>
              <a:spcAft>
                <a:spcPts val="0"/>
              </a:spcAft>
              <a:buClr>
                <a:srgbClr val="2F2F2F"/>
              </a:buClr>
              <a:buSzPts val="3600"/>
              <a:buFont typeface="Helvetica Neue"/>
              <a:buAutoNum type="arabicPeriod"/>
            </a:pPr>
            <a:r>
              <a:rPr b="1" i="0" lang="en-GB" sz="3600" u="none" cap="none" strike="noStrike">
                <a:solidFill>
                  <a:srgbClr val="2F2F2F"/>
                </a:solidFill>
                <a:latin typeface="Avenir"/>
                <a:ea typeface="Avenir"/>
                <a:cs typeface="Avenir"/>
                <a:sym typeface="Avenir"/>
              </a:rPr>
              <a:t>Security and Protection</a:t>
            </a:r>
            <a:r>
              <a:rPr b="0" i="0" lang="en-GB" sz="3600" u="none" cap="none" strike="noStrike">
                <a:solidFill>
                  <a:srgbClr val="2F2F2F"/>
                </a:solidFill>
                <a:latin typeface="Avenir"/>
                <a:ea typeface="Avenir"/>
                <a:cs typeface="Avenir"/>
                <a:sym typeface="Avenir"/>
              </a:rPr>
              <a:t>, including safety and security training programs, adequate funds for holistic security measures; and focused and context-aware psychosocial support to journalists dealing with trauma and stress.</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a:p>
            <a:pPr indent="-742950" lvl="0" marL="742950" marR="0" rtl="0" algn="l">
              <a:lnSpc>
                <a:spcPct val="150000"/>
              </a:lnSpc>
              <a:spcBef>
                <a:spcPts val="0"/>
              </a:spcBef>
              <a:spcAft>
                <a:spcPts val="0"/>
              </a:spcAft>
              <a:buClr>
                <a:srgbClr val="2F2F2F"/>
              </a:buClr>
              <a:buSzPts val="3600"/>
              <a:buFont typeface="Helvetica Neue"/>
              <a:buAutoNum type="arabicPeriod"/>
            </a:pPr>
            <a:r>
              <a:rPr b="1" i="0" lang="en-GB" sz="3600" u="none" cap="none" strike="noStrike">
                <a:solidFill>
                  <a:srgbClr val="2F2F2F"/>
                </a:solidFill>
                <a:latin typeface="Avenir"/>
                <a:ea typeface="Avenir"/>
                <a:cs typeface="Avenir"/>
                <a:sym typeface="Avenir"/>
              </a:rPr>
              <a:t>Relocation and Support for Exiled Media</a:t>
            </a:r>
            <a:r>
              <a:rPr b="0" i="0" lang="en-GB" sz="3600" u="none" cap="none" strike="noStrike">
                <a:solidFill>
                  <a:srgbClr val="2F2F2F"/>
                </a:solidFill>
                <a:latin typeface="Avenir"/>
                <a:ea typeface="Avenir"/>
                <a:cs typeface="Avenir"/>
                <a:sym typeface="Avenir"/>
              </a:rPr>
              <a:t>, including funding and assistance for journalists relocating to Thailand, and healthcare, education, and other essential services for journalists' families in exile.</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2"/>
          <p:cNvSpPr/>
          <p:nvPr/>
        </p:nvSpPr>
        <p:spPr>
          <a:xfrm>
            <a:off x="450372" y="644520"/>
            <a:ext cx="4251213" cy="1823502"/>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Safety and Security</a:t>
            </a:r>
            <a:endParaRPr b="0" i="0" sz="2400" u="none" cap="none" strike="noStrike">
              <a:solidFill>
                <a:srgbClr val="5E5E5E"/>
              </a:solidFill>
              <a:latin typeface="Helvetica Neue"/>
              <a:ea typeface="Helvetica Neue"/>
              <a:cs typeface="Helvetica Neue"/>
              <a:sym typeface="Helvetica Neue"/>
            </a:endParaRPr>
          </a:p>
        </p:txBody>
      </p:sp>
      <p:sp>
        <p:nvSpPr>
          <p:cNvPr id="79" name="Google Shape;79;p2"/>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80" name="Google Shape;80;p2"/>
          <p:cNvSpPr/>
          <p:nvPr/>
        </p:nvSpPr>
        <p:spPr>
          <a:xfrm>
            <a:off x="4572687" y="0"/>
            <a:ext cx="134499" cy="5595314"/>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81" name="Google Shape;81;p2"/>
          <p:cNvSpPr txBox="1"/>
          <p:nvPr/>
        </p:nvSpPr>
        <p:spPr>
          <a:xfrm>
            <a:off x="5287367" y="2442192"/>
            <a:ext cx="18764124" cy="9677592"/>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Regime crackdown has led to arrests, censorship, and persecution for journalists, who face significant risks to their safety, including physical assaults, threats, and imprisonment.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Women journalists face additional risks of sexual harassment and violence.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Hostile environment is taking a major mental health toll.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Precautionary measures include careful planning of routes, maintaining a low profile and accessing peer support for practical as well as psychosocial reasons.</a:t>
            </a: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0"/>
          <p:cNvSpPr/>
          <p:nvPr/>
        </p:nvSpPr>
        <p:spPr>
          <a:xfrm>
            <a:off x="152095" y="306847"/>
            <a:ext cx="12021441" cy="1226172"/>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4000"/>
              <a:buFont typeface="Helvetica Neue"/>
              <a:buNone/>
            </a:pPr>
            <a:r>
              <a:rPr b="0" i="0" lang="en-GB" sz="4000" u="none" cap="none" strike="noStrike">
                <a:solidFill>
                  <a:srgbClr val="FFFFFF"/>
                </a:solidFill>
                <a:latin typeface="Helvetica Neue"/>
                <a:ea typeface="Helvetica Neue"/>
                <a:cs typeface="Helvetica Neue"/>
                <a:sym typeface="Helvetica Neue"/>
              </a:rPr>
              <a:t>RECOMMENDATIONS</a:t>
            </a:r>
            <a:endParaRPr b="0" i="0" sz="4000" u="none" cap="none" strike="noStrike">
              <a:solidFill>
                <a:srgbClr val="5E5E5E"/>
              </a:solidFill>
              <a:latin typeface="Helvetica Neue"/>
              <a:ea typeface="Helvetica Neue"/>
              <a:cs typeface="Helvetica Neue"/>
              <a:sym typeface="Helvetica Neue"/>
            </a:endParaRPr>
          </a:p>
        </p:txBody>
      </p:sp>
      <p:sp>
        <p:nvSpPr>
          <p:cNvPr id="200" name="Google Shape;200;p20"/>
          <p:cNvSpPr txBox="1"/>
          <p:nvPr>
            <p:ph idx="2" type="body"/>
          </p:nvPr>
        </p:nvSpPr>
        <p:spPr>
          <a:xfrm>
            <a:off x="559633" y="1511041"/>
            <a:ext cx="21863046" cy="10450515"/>
          </a:xfrm>
          <a:prstGeom prst="rect">
            <a:avLst/>
          </a:prstGeom>
          <a:noFill/>
          <a:ln>
            <a:noFill/>
          </a:ln>
        </p:spPr>
        <p:txBody>
          <a:bodyPr anchorCtr="0" anchor="t" bIns="50800" lIns="50800" spcFirstLastPara="1" rIns="50800" wrap="square" tIns="50800">
            <a:normAutofit/>
          </a:bodyPr>
          <a:lstStyle/>
          <a:p>
            <a:pPr indent="0" lvl="0" marL="0" rtl="0" algn="just">
              <a:lnSpc>
                <a:spcPct val="120000"/>
              </a:lnSpc>
              <a:spcBef>
                <a:spcPts val="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6" lvl="0" marL="6096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5" lvl="1" marL="12192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5" lvl="1" marL="12192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328422" lvl="0" marL="609600" rtl="0" algn="just">
              <a:lnSpc>
                <a:spcPct val="120000"/>
              </a:lnSpc>
              <a:spcBef>
                <a:spcPts val="2240"/>
              </a:spcBef>
              <a:spcAft>
                <a:spcPts val="0"/>
              </a:spcAft>
              <a:buClr>
                <a:srgbClr val="000000"/>
              </a:buClr>
              <a:buSzPts val="4428"/>
              <a:buFont typeface="Helvetica Neue"/>
              <a:buNone/>
            </a:pPr>
            <a:r>
              <a:t/>
            </a:r>
            <a:endParaRPr sz="3600">
              <a:solidFill>
                <a:srgbClr val="231F20"/>
              </a:solidFill>
              <a:latin typeface="Avenir"/>
              <a:ea typeface="Avenir"/>
              <a:cs typeface="Avenir"/>
              <a:sym typeface="Avenir"/>
            </a:endParaRPr>
          </a:p>
        </p:txBody>
      </p:sp>
      <p:sp>
        <p:nvSpPr>
          <p:cNvPr id="201" name="Google Shape;201;p20"/>
          <p:cNvSpPr txBox="1"/>
          <p:nvPr/>
        </p:nvSpPr>
        <p:spPr>
          <a:xfrm>
            <a:off x="1174019" y="1754444"/>
            <a:ext cx="22650348" cy="10823412"/>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2F2F2F"/>
              </a:buClr>
              <a:buSzPts val="3600"/>
              <a:buFont typeface="Avenir"/>
              <a:buNone/>
            </a:pPr>
            <a:r>
              <a:rPr b="1" i="0" lang="en-GB" sz="3600" u="none" cap="none" strike="noStrike">
                <a:solidFill>
                  <a:srgbClr val="2F2F2F"/>
                </a:solidFill>
                <a:latin typeface="Avenir"/>
                <a:ea typeface="Avenir"/>
                <a:cs typeface="Avenir"/>
                <a:sym typeface="Avenir"/>
              </a:rPr>
              <a:t>4. Organisational and Professional Development</a:t>
            </a:r>
            <a:r>
              <a:rPr b="0" i="0" lang="en-GB" sz="3600" u="none" cap="none" strike="noStrike">
                <a:solidFill>
                  <a:srgbClr val="2F2F2F"/>
                </a:solidFill>
                <a:latin typeface="Avenir"/>
                <a:ea typeface="Avenir"/>
                <a:cs typeface="Avenir"/>
                <a:sym typeface="Avenir"/>
              </a:rPr>
              <a:t>, including technical support for business model development and income-generating activities; capacity-building training sessions, workshops, and fellowships for journalists to enhance their skills.</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a:p>
            <a:pPr indent="0" lvl="0" marL="0" marR="0" rtl="0" algn="l">
              <a:lnSpc>
                <a:spcPct val="150000"/>
              </a:lnSpc>
              <a:spcBef>
                <a:spcPts val="0"/>
              </a:spcBef>
              <a:spcAft>
                <a:spcPts val="0"/>
              </a:spcAft>
              <a:buClr>
                <a:srgbClr val="2F2F2F"/>
              </a:buClr>
              <a:buSzPts val="3600"/>
              <a:buFont typeface="Avenir"/>
              <a:buNone/>
            </a:pPr>
            <a:r>
              <a:rPr b="1" i="0" lang="en-GB" sz="3600" u="none" cap="none" strike="noStrike">
                <a:solidFill>
                  <a:srgbClr val="2F2F2F"/>
                </a:solidFill>
                <a:latin typeface="Avenir"/>
                <a:ea typeface="Avenir"/>
                <a:cs typeface="Avenir"/>
                <a:sym typeface="Avenir"/>
              </a:rPr>
              <a:t>5. Journalistic standards and ethics</a:t>
            </a:r>
            <a:r>
              <a:rPr b="0" i="0" lang="en-GB" sz="3600" u="none" cap="none" strike="noStrike">
                <a:solidFill>
                  <a:srgbClr val="2F2F2F"/>
                </a:solidFill>
                <a:latin typeface="Avenir"/>
                <a:ea typeface="Avenir"/>
                <a:cs typeface="Avenir"/>
                <a:sym typeface="Avenir"/>
              </a:rPr>
              <a:t>, including support for independent journalists and citizen journalists with training on media ethics, press independence, and journalistic culture, particularly in conflict situations. </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a:p>
            <a:pPr indent="0" lvl="0" marL="0" marR="0" rtl="0" algn="l">
              <a:lnSpc>
                <a:spcPct val="150000"/>
              </a:lnSpc>
              <a:spcBef>
                <a:spcPts val="0"/>
              </a:spcBef>
              <a:spcAft>
                <a:spcPts val="0"/>
              </a:spcAft>
              <a:buClr>
                <a:srgbClr val="2F2F2F"/>
              </a:buClr>
              <a:buSzPts val="3600"/>
              <a:buFont typeface="Avenir"/>
              <a:buNone/>
            </a:pPr>
            <a:r>
              <a:rPr b="1" i="0" lang="en-GB" sz="3600" u="none" cap="none" strike="noStrike">
                <a:solidFill>
                  <a:srgbClr val="2F2F2F"/>
                </a:solidFill>
                <a:latin typeface="Avenir"/>
                <a:ea typeface="Avenir"/>
                <a:cs typeface="Avenir"/>
                <a:sym typeface="Avenir"/>
              </a:rPr>
              <a:t>6. Collaboration and partnership</a:t>
            </a:r>
            <a:r>
              <a:rPr b="0" i="0" lang="en-GB" sz="3600" u="none" cap="none" strike="noStrike">
                <a:solidFill>
                  <a:srgbClr val="2F2F2F"/>
                </a:solidFill>
                <a:latin typeface="Avenir"/>
                <a:ea typeface="Avenir"/>
                <a:cs typeface="Avenir"/>
                <a:sym typeface="Avenir"/>
              </a:rPr>
              <a:t>, including support for existing collaborative platforms or networks for journalists to share resources, story ideas, and investigative leads. There may be space for more partnerships with local civil society groups, NGOs, and community organisations that can co-produce stories and amplify marginalised voices.</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1"/>
          <p:cNvSpPr/>
          <p:nvPr/>
        </p:nvSpPr>
        <p:spPr>
          <a:xfrm>
            <a:off x="71828" y="306847"/>
            <a:ext cx="12021441" cy="1226172"/>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4000"/>
              <a:buFont typeface="Helvetica Neue"/>
              <a:buNone/>
            </a:pPr>
            <a:r>
              <a:rPr b="0" i="0" lang="en-GB" sz="4000" u="none" cap="none" strike="noStrike">
                <a:solidFill>
                  <a:srgbClr val="FFFFFF"/>
                </a:solidFill>
                <a:latin typeface="Helvetica Neue"/>
                <a:ea typeface="Helvetica Neue"/>
                <a:cs typeface="Helvetica Neue"/>
                <a:sym typeface="Helvetica Neue"/>
              </a:rPr>
              <a:t>RECOMMENDATIONS</a:t>
            </a:r>
            <a:endParaRPr b="0" i="0" sz="4000" u="none" cap="none" strike="noStrike">
              <a:solidFill>
                <a:srgbClr val="5E5E5E"/>
              </a:solidFill>
              <a:latin typeface="Helvetica Neue"/>
              <a:ea typeface="Helvetica Neue"/>
              <a:cs typeface="Helvetica Neue"/>
              <a:sym typeface="Helvetica Neue"/>
            </a:endParaRPr>
          </a:p>
        </p:txBody>
      </p:sp>
      <p:sp>
        <p:nvSpPr>
          <p:cNvPr id="207" name="Google Shape;207;p21"/>
          <p:cNvSpPr txBox="1"/>
          <p:nvPr>
            <p:ph idx="2" type="body"/>
          </p:nvPr>
        </p:nvSpPr>
        <p:spPr>
          <a:xfrm>
            <a:off x="559633" y="1511041"/>
            <a:ext cx="21863046" cy="10450515"/>
          </a:xfrm>
          <a:prstGeom prst="rect">
            <a:avLst/>
          </a:prstGeom>
          <a:noFill/>
          <a:ln>
            <a:noFill/>
          </a:ln>
        </p:spPr>
        <p:txBody>
          <a:bodyPr anchorCtr="0" anchor="t" bIns="50800" lIns="50800" spcFirstLastPara="1" rIns="50800" wrap="square" tIns="50800">
            <a:normAutofit/>
          </a:bodyPr>
          <a:lstStyle/>
          <a:p>
            <a:pPr indent="0" lvl="0" marL="0" rtl="0" algn="just">
              <a:lnSpc>
                <a:spcPct val="120000"/>
              </a:lnSpc>
              <a:spcBef>
                <a:spcPts val="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6" lvl="0" marL="6096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5" lvl="1" marL="12192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234695" lvl="1" marL="1219200" rtl="0" algn="just">
              <a:lnSpc>
                <a:spcPct val="120000"/>
              </a:lnSpc>
              <a:spcBef>
                <a:spcPts val="2240"/>
              </a:spcBef>
              <a:spcAft>
                <a:spcPts val="0"/>
              </a:spcAft>
              <a:buClr>
                <a:srgbClr val="000000"/>
              </a:buClr>
              <a:buSzPts val="5904"/>
              <a:buFont typeface="Helvetica Neue"/>
              <a:buNone/>
            </a:pPr>
            <a:r>
              <a:t/>
            </a:r>
            <a:endParaRPr>
              <a:solidFill>
                <a:srgbClr val="231F20"/>
              </a:solidFill>
              <a:latin typeface="Avenir"/>
              <a:ea typeface="Avenir"/>
              <a:cs typeface="Avenir"/>
              <a:sym typeface="Avenir"/>
            </a:endParaRPr>
          </a:p>
          <a:p>
            <a:pPr indent="-328422" lvl="0" marL="609600" rtl="0" algn="just">
              <a:lnSpc>
                <a:spcPct val="120000"/>
              </a:lnSpc>
              <a:spcBef>
                <a:spcPts val="2240"/>
              </a:spcBef>
              <a:spcAft>
                <a:spcPts val="0"/>
              </a:spcAft>
              <a:buClr>
                <a:srgbClr val="000000"/>
              </a:buClr>
              <a:buSzPts val="4428"/>
              <a:buFont typeface="Helvetica Neue"/>
              <a:buNone/>
            </a:pPr>
            <a:r>
              <a:t/>
            </a:r>
            <a:endParaRPr sz="3600">
              <a:solidFill>
                <a:srgbClr val="231F20"/>
              </a:solidFill>
              <a:latin typeface="Avenir"/>
              <a:ea typeface="Avenir"/>
              <a:cs typeface="Avenir"/>
              <a:sym typeface="Avenir"/>
            </a:endParaRPr>
          </a:p>
        </p:txBody>
      </p:sp>
      <p:sp>
        <p:nvSpPr>
          <p:cNvPr id="208" name="Google Shape;208;p21"/>
          <p:cNvSpPr txBox="1"/>
          <p:nvPr/>
        </p:nvSpPr>
        <p:spPr>
          <a:xfrm>
            <a:off x="1174019" y="2810285"/>
            <a:ext cx="22650348" cy="749942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2F2F2F"/>
              </a:buClr>
              <a:buSzPts val="3600"/>
              <a:buFont typeface="Avenir"/>
              <a:buNone/>
            </a:pPr>
            <a:r>
              <a:rPr b="1" i="0" lang="en-GB" sz="3600" u="none" cap="none" strike="noStrike">
                <a:solidFill>
                  <a:srgbClr val="2F2F2F"/>
                </a:solidFill>
                <a:latin typeface="Avenir"/>
                <a:ea typeface="Avenir"/>
                <a:cs typeface="Avenir"/>
                <a:sym typeface="Avenir"/>
              </a:rPr>
              <a:t>7. Equality and Inclusion</a:t>
            </a:r>
            <a:r>
              <a:rPr b="0" i="0" lang="en-GB" sz="3600" u="none" cap="none" strike="noStrike">
                <a:solidFill>
                  <a:srgbClr val="2F2F2F"/>
                </a:solidFill>
                <a:latin typeface="Avenir"/>
                <a:ea typeface="Avenir"/>
                <a:cs typeface="Avenir"/>
                <a:sym typeface="Avenir"/>
              </a:rPr>
              <a:t>, including initiatives promoting gender equality in media, and addressing discrimination and harassment issues related to people with disabilities and LGBTQ+ individuals.</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a:p>
            <a:pPr indent="0" lvl="0" marL="0" marR="0" rtl="0" algn="l">
              <a:lnSpc>
                <a:spcPct val="150000"/>
              </a:lnSpc>
              <a:spcBef>
                <a:spcPts val="0"/>
              </a:spcBef>
              <a:spcAft>
                <a:spcPts val="0"/>
              </a:spcAft>
              <a:buClr>
                <a:srgbClr val="2F2F2F"/>
              </a:buClr>
              <a:buSzPts val="3600"/>
              <a:buFont typeface="Avenir"/>
              <a:buNone/>
            </a:pPr>
            <a:r>
              <a:rPr b="1" i="0" lang="en-GB" sz="3600" u="none" cap="none" strike="noStrike">
                <a:solidFill>
                  <a:srgbClr val="2F2F2F"/>
                </a:solidFill>
                <a:latin typeface="Avenir"/>
                <a:ea typeface="Avenir"/>
                <a:cs typeface="Avenir"/>
                <a:sym typeface="Avenir"/>
              </a:rPr>
              <a:t>8. Advocacy to donors and governance actors </a:t>
            </a:r>
            <a:r>
              <a:rPr b="0" i="0" lang="en-GB" sz="3600" u="none" cap="none" strike="noStrike">
                <a:solidFill>
                  <a:srgbClr val="2F2F2F"/>
                </a:solidFill>
                <a:latin typeface="Avenir"/>
                <a:ea typeface="Avenir"/>
                <a:cs typeface="Avenir"/>
                <a:sym typeface="Avenir"/>
              </a:rPr>
              <a:t>for journalists' rights, protection, and press freedom, and continually raising awareness about ongoing challenges and resistance efforts in Myanmar, to keep the country in the international spotlight.</a:t>
            </a:r>
            <a:br>
              <a:rPr b="0" i="0" lang="en-GB" sz="3600" u="none" cap="none" strike="noStrike">
                <a:solidFill>
                  <a:srgbClr val="2F2F2F"/>
                </a:solidFill>
                <a:latin typeface="Avenir"/>
                <a:ea typeface="Avenir"/>
                <a:cs typeface="Avenir"/>
                <a:sym typeface="Avenir"/>
              </a:rPr>
            </a:br>
            <a:endParaRPr b="0" i="0" sz="3600" u="none" cap="none" strike="noStrike">
              <a:solidFill>
                <a:srgbClr val="2F2F2F"/>
              </a:solidFill>
              <a:latin typeface="Avenir"/>
              <a:ea typeface="Avenir"/>
              <a:cs typeface="Avenir"/>
              <a:sym typeface="Avenir"/>
            </a:endParaRPr>
          </a:p>
          <a:p>
            <a:pPr indent="0" lvl="0" marL="0" marR="0" rtl="0" algn="l">
              <a:lnSpc>
                <a:spcPct val="150000"/>
              </a:lnSpc>
              <a:spcBef>
                <a:spcPts val="0"/>
              </a:spcBef>
              <a:spcAft>
                <a:spcPts val="0"/>
              </a:spcAft>
              <a:buClr>
                <a:srgbClr val="2F2F2F"/>
              </a:buClr>
              <a:buSzPts val="3600"/>
              <a:buFont typeface="Avenir"/>
              <a:buNone/>
            </a:pPr>
            <a:r>
              <a:rPr b="1" i="0" lang="en-GB" sz="3600" u="none" cap="none" strike="noStrike">
                <a:solidFill>
                  <a:srgbClr val="2F2F2F"/>
                </a:solidFill>
                <a:latin typeface="Avenir"/>
                <a:ea typeface="Avenir"/>
                <a:cs typeface="Avenir"/>
                <a:sym typeface="Avenir"/>
              </a:rPr>
              <a:t>9. Response and Learning</a:t>
            </a:r>
            <a:r>
              <a:rPr b="0" i="0" lang="en-GB" sz="3600" u="none" cap="none" strike="noStrike">
                <a:solidFill>
                  <a:srgbClr val="2F2F2F"/>
                </a:solidFill>
                <a:latin typeface="Avenir"/>
                <a:ea typeface="Avenir"/>
                <a:cs typeface="Avenir"/>
                <a:sym typeface="Avenir"/>
              </a:rPr>
              <a:t>, including responding to these research findings and demonstrating a commitment to learning and adapting support based on the identified needs.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3"/>
          <p:cNvSpPr txBox="1"/>
          <p:nvPr/>
        </p:nvSpPr>
        <p:spPr>
          <a:xfrm>
            <a:off x="3210452" y="4498379"/>
            <a:ext cx="17963096" cy="4719241"/>
          </a:xfrm>
          <a:prstGeom prst="rect">
            <a:avLst/>
          </a:prstGeom>
          <a:noFill/>
          <a:ln>
            <a:noFill/>
          </a:ln>
        </p:spPr>
        <p:txBody>
          <a:bodyPr anchorCtr="0" anchor="ctr" bIns="50800" lIns="50800" spcFirstLastPara="1" rIns="50800" wrap="square" tIns="50800">
            <a:spAutoFit/>
          </a:bodyPr>
          <a:lstStyle/>
          <a:p>
            <a:pPr indent="0" lvl="0" marL="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“Many journalists need to work outside the country, in exile or undercover. The ability to report accurately has diminished. The regime is obviously the direct threat to independent media, with the arrests of so many journalists.”</a:t>
            </a:r>
            <a:r>
              <a:rPr b="1" i="0" lang="en-GB" sz="6000" u="none" cap="none" strike="noStrike">
                <a:solidFill>
                  <a:srgbClr val="002060"/>
                </a:solidFill>
                <a:latin typeface="Avenir"/>
                <a:ea typeface="Avenir"/>
                <a:cs typeface="Avenir"/>
                <a:sym typeface="Avenir"/>
              </a:rPr>
              <a:t> </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4"/>
          <p:cNvSpPr/>
          <p:nvPr/>
        </p:nvSpPr>
        <p:spPr>
          <a:xfrm>
            <a:off x="349577" y="893527"/>
            <a:ext cx="4325938" cy="1902376"/>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Standards and Citizen Journalists</a:t>
            </a:r>
            <a:endParaRPr b="0" i="0" sz="2400" u="none" cap="none" strike="noStrike">
              <a:solidFill>
                <a:srgbClr val="5E5E5E"/>
              </a:solidFill>
              <a:latin typeface="Helvetica Neue"/>
              <a:ea typeface="Helvetica Neue"/>
              <a:cs typeface="Helvetica Neue"/>
              <a:sym typeface="Helvetica Neue"/>
            </a:endParaRPr>
          </a:p>
        </p:txBody>
      </p:sp>
      <p:sp>
        <p:nvSpPr>
          <p:cNvPr id="92" name="Google Shape;92;p4"/>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93" name="Google Shape;93;p4"/>
          <p:cNvSpPr/>
          <p:nvPr/>
        </p:nvSpPr>
        <p:spPr>
          <a:xfrm>
            <a:off x="4537279" y="0"/>
            <a:ext cx="134499" cy="5595314"/>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94" name="Google Shape;94;p4"/>
          <p:cNvSpPr txBox="1"/>
          <p:nvPr/>
        </p:nvSpPr>
        <p:spPr>
          <a:xfrm>
            <a:off x="4961732" y="1805969"/>
            <a:ext cx="18951214" cy="11160146"/>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Challenges diminish the ability to report accurately and freely.</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Many work in exile or undercover to evade persecution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Increasing reliance on ‘citizen journalists’ (CJs).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Media organisations have supported this by providing capacity-building to CJs, some of whom have become professional journalists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CJs leverage personal connections with political and armed organisations to gather news.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Concerns remain regarding their understanding of journalistic principles. </a:t>
            </a: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5"/>
          <p:cNvSpPr txBox="1"/>
          <p:nvPr/>
        </p:nvSpPr>
        <p:spPr>
          <a:xfrm>
            <a:off x="984472" y="1596310"/>
            <a:ext cx="22415056" cy="3795911"/>
          </a:xfrm>
          <a:prstGeom prst="rect">
            <a:avLst/>
          </a:prstGeom>
          <a:noFill/>
          <a:ln>
            <a:noFill/>
          </a:ln>
        </p:spPr>
        <p:txBody>
          <a:bodyPr anchorCtr="0" anchor="ctr" bIns="50800" lIns="50800" spcFirstLastPara="1" rIns="50800" wrap="square" tIns="50800">
            <a:spAutoFit/>
          </a:bodyPr>
          <a:lstStyle/>
          <a:p>
            <a:pPr indent="0" lvl="0" marL="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“Of course, there is a sense of revolution among people at the current moment, even for news media personnel. But we must remind ourselves that we are news people first, and we need to write to reflect various standpoints.”</a:t>
            </a:r>
            <a:r>
              <a:rPr b="1" i="0" lang="en-GB" sz="6000" u="none" cap="none" strike="noStrike">
                <a:solidFill>
                  <a:srgbClr val="002060"/>
                </a:solidFill>
                <a:latin typeface="Avenir"/>
                <a:ea typeface="Avenir"/>
                <a:cs typeface="Avenir"/>
                <a:sym typeface="Avenir"/>
              </a:rPr>
              <a:t> </a:t>
            </a:r>
            <a:endParaRPr b="1" i="0" sz="6000" u="none" cap="none" strike="noStrike">
              <a:solidFill>
                <a:srgbClr val="002060"/>
              </a:solidFill>
              <a:latin typeface="Avenir"/>
              <a:ea typeface="Avenir"/>
              <a:cs typeface="Avenir"/>
              <a:sym typeface="Avenir"/>
            </a:endParaRPr>
          </a:p>
        </p:txBody>
      </p:sp>
      <p:sp>
        <p:nvSpPr>
          <p:cNvPr id="100" name="Google Shape;100;p5"/>
          <p:cNvSpPr txBox="1"/>
          <p:nvPr/>
        </p:nvSpPr>
        <p:spPr>
          <a:xfrm>
            <a:off x="1106095" y="7801779"/>
            <a:ext cx="22171809" cy="3795911"/>
          </a:xfrm>
          <a:prstGeom prst="rect">
            <a:avLst/>
          </a:prstGeom>
          <a:noFill/>
          <a:ln>
            <a:noFill/>
          </a:ln>
        </p:spPr>
        <p:txBody>
          <a:bodyPr anchorCtr="0" anchor="ctr" bIns="50800" lIns="50800" spcFirstLastPara="1" rIns="50800" wrap="square" tIns="50800">
            <a:spAutoFit/>
          </a:bodyPr>
          <a:lstStyle/>
          <a:p>
            <a:pPr indent="0" lvl="0" marL="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“The existence of CJs is controversial. News by professional journalists undergoes verification. In contrast, CJs may lack formal verification processes. With everyone contributing overall quality has declined.”</a:t>
            </a:r>
            <a:r>
              <a:rPr b="1" i="0" lang="en-GB" sz="6000" u="none" cap="none" strike="noStrike">
                <a:solidFill>
                  <a:srgbClr val="002060"/>
                </a:solidFill>
                <a:latin typeface="Avenir"/>
                <a:ea typeface="Avenir"/>
                <a:cs typeface="Avenir"/>
                <a:sym typeface="Avenir"/>
              </a:rPr>
              <a:t> </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6"/>
          <p:cNvSpPr/>
          <p:nvPr/>
        </p:nvSpPr>
        <p:spPr>
          <a:xfrm>
            <a:off x="337326" y="4918908"/>
            <a:ext cx="4684797" cy="1797672"/>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Communications</a:t>
            </a:r>
            <a:endParaRPr b="0" i="0" sz="2400" u="none" cap="none" strike="noStrike">
              <a:solidFill>
                <a:srgbClr val="5E5E5E"/>
              </a:solidFill>
              <a:latin typeface="Helvetica Neue"/>
              <a:ea typeface="Helvetica Neue"/>
              <a:cs typeface="Helvetica Neue"/>
              <a:sym typeface="Helvetica Neue"/>
            </a:endParaRPr>
          </a:p>
        </p:txBody>
      </p:sp>
      <p:sp>
        <p:nvSpPr>
          <p:cNvPr id="106" name="Google Shape;106;p6"/>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07" name="Google Shape;107;p6"/>
          <p:cNvSpPr/>
          <p:nvPr/>
        </p:nvSpPr>
        <p:spPr>
          <a:xfrm>
            <a:off x="5196700" y="4060343"/>
            <a:ext cx="134499" cy="5595314"/>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108" name="Google Shape;108;p6"/>
          <p:cNvSpPr txBox="1"/>
          <p:nvPr/>
        </p:nvSpPr>
        <p:spPr>
          <a:xfrm>
            <a:off x="5820713" y="1959569"/>
            <a:ext cx="17412410" cy="9796862"/>
          </a:xfrm>
          <a:prstGeom prst="rect">
            <a:avLst/>
          </a:prstGeom>
          <a:noFill/>
          <a:ln>
            <a:noFill/>
          </a:ln>
        </p:spPr>
        <p:txBody>
          <a:bodyPr anchorCtr="0" anchor="t" bIns="50800" lIns="50800" spcFirstLastPara="1" rIns="50800" wrap="square" tIns="50800">
            <a:norm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Difficulties compounded by distance and communications challenges, especially for journalists operating from outside the country.</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Verifying information and talking directly to sources problematic.</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Internet blackouts, lack of funding for alternatives (eg Starlink): stories are often phoned in, requiring people to travel to areas of reliable phone coverage.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Travel is dangerous, especially for journalists whose IDs or equipment marks them out. </a:t>
            </a: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34696" lvl="0" marL="609600" marR="0" rtl="0" algn="l">
              <a:lnSpc>
                <a:spcPct val="90000"/>
              </a:lnSpc>
              <a:spcBef>
                <a:spcPts val="4500"/>
              </a:spcBef>
              <a:spcAft>
                <a:spcPts val="0"/>
              </a:spcAft>
              <a:buClr>
                <a:srgbClr val="000000"/>
              </a:buClr>
              <a:buSzPts val="5904"/>
              <a:buFont typeface="Helvetica Neue"/>
              <a:buNone/>
            </a:pPr>
            <a:r>
              <a:t/>
            </a:r>
            <a:endParaRPr b="0" i="0" sz="4800" u="none" cap="none" strike="noStrike">
              <a:solidFill>
                <a:srgbClr val="000000"/>
              </a:solidFill>
              <a:latin typeface="Avenir"/>
              <a:ea typeface="Avenir"/>
              <a:cs typeface="Avenir"/>
              <a:sym typeface="Aveni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7"/>
          <p:cNvSpPr/>
          <p:nvPr/>
        </p:nvSpPr>
        <p:spPr>
          <a:xfrm>
            <a:off x="589101" y="1006631"/>
            <a:ext cx="3950011" cy="1634386"/>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Media in Exile</a:t>
            </a:r>
            <a:endParaRPr b="0" i="0" sz="2400" u="none" cap="none" strike="noStrike">
              <a:solidFill>
                <a:srgbClr val="5E5E5E"/>
              </a:solidFill>
              <a:latin typeface="Helvetica Neue"/>
              <a:ea typeface="Helvetica Neue"/>
              <a:cs typeface="Helvetica Neue"/>
              <a:sym typeface="Helvetica Neue"/>
            </a:endParaRPr>
          </a:p>
        </p:txBody>
      </p:sp>
      <p:sp>
        <p:nvSpPr>
          <p:cNvPr id="114" name="Google Shape;114;p7"/>
          <p:cNvSpPr txBox="1"/>
          <p:nvPr/>
        </p:nvSpPr>
        <p:spPr>
          <a:xfrm>
            <a:off x="4604529" y="6180042"/>
            <a:ext cx="102657" cy="1025922"/>
          </a:xfrm>
          <a:prstGeom prst="rect">
            <a:avLst/>
          </a:prstGeom>
          <a:noFill/>
          <a:ln>
            <a:noFill/>
          </a:ln>
        </p:spPr>
        <p:txBody>
          <a:bodyPr anchorCtr="0" anchor="ctr" bIns="50800" lIns="50800" spcFirstLastPara="1" rIns="50800" wrap="square" tIns="50800">
            <a:spAutoFit/>
          </a:bodyPr>
          <a:lstStyle/>
          <a:p>
            <a:pPr indent="0" lvl="0" marL="0" marR="0" rtl="0" algn="r">
              <a:lnSpc>
                <a:spcPct val="100000"/>
              </a:lnSpc>
              <a:spcBef>
                <a:spcPts val="0"/>
              </a:spcBef>
              <a:spcAft>
                <a:spcPts val="0"/>
              </a:spcAft>
              <a:buClr>
                <a:srgbClr val="305277"/>
              </a:buClr>
              <a:buSzPts val="2400"/>
              <a:buFont typeface="Avenir"/>
              <a:buNone/>
            </a:pPr>
            <a:r>
              <a:t/>
            </a:r>
            <a:endParaRPr b="0" i="0" sz="2400" u="none" cap="none" strike="noStrike">
              <a:solidFill>
                <a:srgbClr val="5E5E5E"/>
              </a:solidFill>
              <a:latin typeface="Helvetica Neue"/>
              <a:ea typeface="Helvetica Neue"/>
              <a:cs typeface="Helvetica Neue"/>
              <a:sym typeface="Helvetica Neue"/>
            </a:endParaRPr>
          </a:p>
        </p:txBody>
      </p:sp>
      <p:sp>
        <p:nvSpPr>
          <p:cNvPr id="115" name="Google Shape;115;p7"/>
          <p:cNvSpPr/>
          <p:nvPr/>
        </p:nvSpPr>
        <p:spPr>
          <a:xfrm>
            <a:off x="4470030" y="112511"/>
            <a:ext cx="134499" cy="5595314"/>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2400"/>
              <a:buFont typeface="Helvetica Neue"/>
              <a:buNone/>
            </a:pPr>
            <a:r>
              <a:t/>
            </a:r>
            <a:endParaRPr b="0" i="0" sz="2400" u="none" cap="none" strike="noStrike">
              <a:solidFill>
                <a:srgbClr val="5E5E5E"/>
              </a:solidFill>
              <a:latin typeface="Helvetica Neue"/>
              <a:ea typeface="Helvetica Neue"/>
              <a:cs typeface="Helvetica Neue"/>
              <a:sym typeface="Helvetica Neue"/>
            </a:endParaRPr>
          </a:p>
        </p:txBody>
      </p:sp>
      <p:sp>
        <p:nvSpPr>
          <p:cNvPr id="116" name="Google Shape;116;p7"/>
          <p:cNvSpPr txBox="1"/>
          <p:nvPr/>
        </p:nvSpPr>
        <p:spPr>
          <a:xfrm>
            <a:off x="5150815" y="2611678"/>
            <a:ext cx="18374157" cy="9188572"/>
          </a:xfrm>
          <a:prstGeom prst="rect">
            <a:avLst/>
          </a:prstGeom>
          <a:noFill/>
          <a:ln>
            <a:noFill/>
          </a:ln>
        </p:spPr>
        <p:txBody>
          <a:bodyPr anchorCtr="0" anchor="t" bIns="50800" lIns="50800" spcFirstLastPara="1" rIns="50800" wrap="square" tIns="50800">
            <a:noAutofit/>
          </a:bodyPr>
          <a:lstStyle/>
          <a:p>
            <a:pPr indent="-609600" lvl="0" marL="609600" marR="0" rtl="0" algn="l">
              <a:lnSpc>
                <a:spcPct val="90000"/>
              </a:lnSpc>
              <a:spcBef>
                <a:spcPts val="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In Thailand, journalists are not able to work freely under local laws, lack proper documentation, making them vulnerable to exploitation by authorities.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Many based in Mae Sot, where they face financial struggles, discrimination, and surveillance.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5412"/>
              <a:buFont typeface="Avenir"/>
              <a:buChar char="•"/>
            </a:pPr>
            <a:r>
              <a:rPr b="0" i="0" lang="en-GB" sz="4400" u="none" cap="none" strike="noStrike">
                <a:solidFill>
                  <a:srgbClr val="000000"/>
                </a:solidFill>
                <a:latin typeface="Avenir"/>
                <a:ea typeface="Avenir"/>
                <a:cs typeface="Avenir"/>
                <a:sym typeface="Avenir"/>
              </a:rPr>
              <a:t>Needs for support among media personnel in exile were highlighted eg relocation costs. More assistance with documents like the ‘pink card’ and long-term visas needed,, as well as support for housing and living expenses. </a:t>
            </a:r>
            <a:br>
              <a:rPr b="0" i="0" lang="en-GB" sz="4400" u="none" cap="none" strike="noStrike">
                <a:solidFill>
                  <a:srgbClr val="000000"/>
                </a:solidFill>
                <a:latin typeface="Avenir"/>
                <a:ea typeface="Avenir"/>
                <a:cs typeface="Avenir"/>
                <a:sym typeface="Avenir"/>
              </a:rPr>
            </a:br>
            <a:endParaRPr b="0" i="0" sz="4400" u="none" cap="none" strike="noStrike">
              <a:solidFill>
                <a:srgbClr val="000000"/>
              </a:solidFill>
              <a:latin typeface="Avenir"/>
              <a:ea typeface="Avenir"/>
              <a:cs typeface="Avenir"/>
              <a:sym typeface="Aveni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a:p>
            <a:pPr indent="-265938" lvl="0" marL="609600" marR="0" rtl="0" algn="l">
              <a:lnSpc>
                <a:spcPct val="90000"/>
              </a:lnSpc>
              <a:spcBef>
                <a:spcPts val="4500"/>
              </a:spcBef>
              <a:spcAft>
                <a:spcPts val="0"/>
              </a:spcAft>
              <a:buClr>
                <a:srgbClr val="000000"/>
              </a:buClr>
              <a:buSzPts val="5412"/>
              <a:buFont typeface="Helvetica Neue"/>
              <a:buNone/>
            </a:pPr>
            <a:r>
              <a:t/>
            </a:r>
            <a:endParaRPr b="0" i="0" sz="4400" u="none" cap="none" strike="noStrike">
              <a:solidFill>
                <a:srgbClr val="000000"/>
              </a:solidFill>
              <a:latin typeface="Avenir"/>
              <a:ea typeface="Avenir"/>
              <a:cs typeface="Avenir"/>
              <a:sym typeface="Aveni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8"/>
          <p:cNvSpPr txBox="1"/>
          <p:nvPr/>
        </p:nvSpPr>
        <p:spPr>
          <a:xfrm flipH="1">
            <a:off x="1849755" y="1215430"/>
            <a:ext cx="20205532" cy="5642570"/>
          </a:xfrm>
          <a:prstGeom prst="rect">
            <a:avLst/>
          </a:prstGeom>
          <a:noFill/>
          <a:ln>
            <a:noFill/>
          </a:ln>
        </p:spPr>
        <p:txBody>
          <a:bodyPr anchorCtr="0" anchor="ctr" bIns="50800" lIns="50800" spcFirstLastPara="1" rIns="50800" wrap="square" tIns="50800">
            <a:spAutoFit/>
          </a:bodyPr>
          <a:lstStyle/>
          <a:p>
            <a:pPr indent="0" lvl="0" marL="0" marR="0" rtl="0" algn="ctr">
              <a:lnSpc>
                <a:spcPct val="100000"/>
              </a:lnSpc>
              <a:spcBef>
                <a:spcPts val="0"/>
              </a:spcBef>
              <a:spcAft>
                <a:spcPts val="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“The only difference between operating on the border and operating within Karenni State is that we do not experience gunshots nearby. However, many risks remain the same since we lack documentation and have illegal status with no protection in place. Thai police patrol our neighbourhood.”</a:t>
            </a:r>
            <a:r>
              <a:rPr b="1" i="0" lang="en-GB" sz="6000" u="none" cap="none" strike="noStrike">
                <a:solidFill>
                  <a:srgbClr val="002060"/>
                </a:solidFill>
                <a:latin typeface="Avenir"/>
                <a:ea typeface="Avenir"/>
                <a:cs typeface="Avenir"/>
                <a:sym typeface="Avenir"/>
              </a:rPr>
              <a:t> </a:t>
            </a:r>
            <a:endParaRPr b="1" i="0" sz="6000" u="none" cap="none" strike="noStrike">
              <a:solidFill>
                <a:srgbClr val="002060"/>
              </a:solidFill>
              <a:latin typeface="Avenir"/>
              <a:ea typeface="Avenir"/>
              <a:cs typeface="Avenir"/>
              <a:sym typeface="Avenir"/>
            </a:endParaRPr>
          </a:p>
        </p:txBody>
      </p:sp>
      <p:sp>
        <p:nvSpPr>
          <p:cNvPr id="122" name="Google Shape;122;p8"/>
          <p:cNvSpPr txBox="1"/>
          <p:nvPr/>
        </p:nvSpPr>
        <p:spPr>
          <a:xfrm>
            <a:off x="801205" y="8688428"/>
            <a:ext cx="22302633" cy="2987997"/>
          </a:xfrm>
          <a:prstGeom prst="rect">
            <a:avLst/>
          </a:prstGeom>
          <a:noFill/>
          <a:ln>
            <a:noFill/>
          </a:ln>
        </p:spPr>
        <p:txBody>
          <a:bodyPr anchorCtr="0" anchor="ctr" bIns="50800" lIns="50800" spcFirstLastPara="1" rIns="50800" wrap="square" tIns="50800">
            <a:spAutoFit/>
          </a:bodyPr>
          <a:lstStyle/>
          <a:p>
            <a:pPr indent="0" lvl="0" marL="457200" marR="0" rtl="0" algn="ctr">
              <a:lnSpc>
                <a:spcPct val="100000"/>
              </a:lnSpc>
              <a:spcBef>
                <a:spcPts val="0"/>
              </a:spcBef>
              <a:spcAft>
                <a:spcPts val="900"/>
              </a:spcAft>
              <a:buClr>
                <a:srgbClr val="002060"/>
              </a:buClr>
              <a:buSzPts val="6000"/>
              <a:buFont typeface="Avenir"/>
              <a:buNone/>
            </a:pPr>
            <a:r>
              <a:rPr b="1" i="1" lang="en-GB" sz="6000" u="none" cap="none" strike="noStrike">
                <a:solidFill>
                  <a:srgbClr val="002060"/>
                </a:solidFill>
                <a:latin typeface="Avenir"/>
                <a:ea typeface="Avenir"/>
                <a:cs typeface="Avenir"/>
                <a:sym typeface="Avenir"/>
              </a:rPr>
              <a:t>“Most journalists here [in Thailand] could not even afford to pay for the police cards or get their children in school, they could not get access to medical treatments.”</a:t>
            </a:r>
            <a:endParaRPr b="1" i="0" sz="6000" u="none" cap="none" strike="noStrike">
              <a:solidFill>
                <a:srgbClr val="002060"/>
              </a:solidFill>
              <a:latin typeface="Avenir"/>
              <a:ea typeface="Avenir"/>
              <a:cs typeface="Avenir"/>
              <a:sym typeface="Aveni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9"/>
          <p:cNvSpPr/>
          <p:nvPr/>
        </p:nvSpPr>
        <p:spPr>
          <a:xfrm>
            <a:off x="0" y="0"/>
            <a:ext cx="4848083" cy="1852100"/>
          </a:xfrm>
          <a:prstGeom prst="rect">
            <a:avLst/>
          </a:prstGeom>
          <a:solidFill>
            <a:srgbClr val="305277"/>
          </a:solid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3200"/>
              <a:buFont typeface="Helvetica Neue"/>
              <a:buNone/>
            </a:pPr>
            <a:r>
              <a:rPr b="0" i="0" lang="en-GB" sz="3200" u="none" cap="none" strike="noStrike">
                <a:solidFill>
                  <a:srgbClr val="FFFFFF"/>
                </a:solidFill>
                <a:latin typeface="Helvetica Neue"/>
                <a:ea typeface="Helvetica Neue"/>
                <a:cs typeface="Helvetica Neue"/>
                <a:sym typeface="Helvetica Neue"/>
              </a:rPr>
              <a:t>FINDINGS: Resources</a:t>
            </a:r>
            <a:endParaRPr b="0" i="0" sz="2400" u="none" cap="none" strike="noStrike">
              <a:solidFill>
                <a:srgbClr val="5E5E5E"/>
              </a:solidFill>
              <a:latin typeface="Helvetica Neue"/>
              <a:ea typeface="Helvetica Neue"/>
              <a:cs typeface="Helvetica Neue"/>
              <a:sym typeface="Helvetica Neue"/>
            </a:endParaRPr>
          </a:p>
        </p:txBody>
      </p:sp>
      <p:sp>
        <p:nvSpPr>
          <p:cNvPr id="128" name="Google Shape;128;p9"/>
          <p:cNvSpPr txBox="1"/>
          <p:nvPr/>
        </p:nvSpPr>
        <p:spPr>
          <a:xfrm>
            <a:off x="606780" y="2170874"/>
            <a:ext cx="23583256" cy="3879272"/>
          </a:xfrm>
          <a:prstGeom prst="rect">
            <a:avLst/>
          </a:prstGeom>
          <a:noFill/>
          <a:ln>
            <a:noFill/>
          </a:ln>
        </p:spPr>
        <p:txBody>
          <a:bodyPr anchorCtr="0" anchor="t" bIns="50800" lIns="50800" spcFirstLastPara="1" rIns="50800" wrap="square" tIns="50800">
            <a:noAutofit/>
          </a:bodyPr>
          <a:lstStyle/>
          <a:p>
            <a:pPr indent="-609600" lvl="0" marL="609600" marR="0" rtl="0" algn="l">
              <a:lnSpc>
                <a:spcPct val="90000"/>
              </a:lnSpc>
              <a:spcBef>
                <a:spcPts val="0"/>
              </a:spcBef>
              <a:spcAft>
                <a:spcPts val="0"/>
              </a:spcAft>
              <a:buClr>
                <a:srgbClr val="000000"/>
              </a:buClr>
              <a:buSzPts val="4920"/>
              <a:buFont typeface="Arial"/>
              <a:buChar char="•"/>
            </a:pPr>
            <a:r>
              <a:rPr b="0" i="0" lang="en-GB" sz="4000" u="none" cap="none" strike="noStrike">
                <a:solidFill>
                  <a:srgbClr val="000000"/>
                </a:solidFill>
                <a:latin typeface="Avenir"/>
                <a:ea typeface="Avenir"/>
                <a:cs typeface="Avenir"/>
                <a:sym typeface="Avenir"/>
              </a:rPr>
              <a:t>Reductions in funding leading to layoffs and unpaid salaries. </a:t>
            </a:r>
            <a:br>
              <a:rPr b="0" i="0" lang="en-GB" sz="4000" u="none" cap="none" strike="noStrike">
                <a:solidFill>
                  <a:srgbClr val="000000"/>
                </a:solidFill>
                <a:latin typeface="Avenir"/>
                <a:ea typeface="Avenir"/>
                <a:cs typeface="Avenir"/>
                <a:sym typeface="Avenir"/>
              </a:rPr>
            </a:br>
            <a:endParaRPr b="0" i="0" sz="4000" u="none" cap="none" strike="noStrike">
              <a:solidFill>
                <a:srgbClr val="000000"/>
              </a:solidFill>
              <a:latin typeface="Avenir"/>
              <a:ea typeface="Avenir"/>
              <a:cs typeface="Avenir"/>
              <a:sym typeface="Avenir"/>
            </a:endParaRPr>
          </a:p>
          <a:p>
            <a:pPr indent="-609600" lvl="0" marL="609600" marR="0" rtl="0" algn="l">
              <a:lnSpc>
                <a:spcPct val="90000"/>
              </a:lnSpc>
              <a:spcBef>
                <a:spcPts val="4500"/>
              </a:spcBef>
              <a:spcAft>
                <a:spcPts val="0"/>
              </a:spcAft>
              <a:buClr>
                <a:srgbClr val="000000"/>
              </a:buClr>
              <a:buSzPts val="4920"/>
              <a:buFont typeface="Arial"/>
              <a:buChar char="•"/>
            </a:pPr>
            <a:r>
              <a:rPr b="0" i="0" lang="en-GB" sz="4000" u="none" cap="none" strike="noStrike">
                <a:solidFill>
                  <a:srgbClr val="000000"/>
                </a:solidFill>
                <a:latin typeface="Avenir"/>
                <a:ea typeface="Avenir"/>
                <a:cs typeface="Avenir"/>
                <a:sym typeface="Avenir"/>
              </a:rPr>
              <a:t>Many journalists have left profession leading to a drop in journalistic standards and expertise. </a:t>
            </a:r>
            <a:endParaRPr/>
          </a:p>
          <a:p>
            <a:pPr indent="-609600" lvl="0" marL="609600" marR="0" rtl="0" algn="l">
              <a:lnSpc>
                <a:spcPct val="90000"/>
              </a:lnSpc>
              <a:spcBef>
                <a:spcPts val="4500"/>
              </a:spcBef>
              <a:spcAft>
                <a:spcPts val="0"/>
              </a:spcAft>
              <a:buClr>
                <a:srgbClr val="2F2F2F"/>
              </a:buClr>
              <a:buSzPts val="4920"/>
              <a:buFont typeface="Arial"/>
              <a:buChar char="•"/>
            </a:pPr>
            <a:r>
              <a:rPr b="0" i="0" lang="en-GB" sz="4000" u="none" cap="none" strike="noStrike">
                <a:solidFill>
                  <a:srgbClr val="2F2F2F"/>
                </a:solidFill>
                <a:latin typeface="Avenir"/>
                <a:ea typeface="Avenir"/>
                <a:cs typeface="Avenir"/>
                <a:sym typeface="Avenir"/>
              </a:rPr>
              <a:t>Others take on additional part-time work or rely on peer support systems when short of money. </a:t>
            </a:r>
            <a:br>
              <a:rPr b="0" i="0" lang="en-GB" sz="4000" u="none" cap="none" strike="noStrike">
                <a:solidFill>
                  <a:srgbClr val="2F2F2F"/>
                </a:solidFill>
                <a:latin typeface="Avenir"/>
                <a:ea typeface="Avenir"/>
                <a:cs typeface="Avenir"/>
                <a:sym typeface="Avenir"/>
              </a:rPr>
            </a:br>
            <a:endParaRPr b="0" i="0" sz="4000" u="none" cap="none" strike="noStrike">
              <a:solidFill>
                <a:srgbClr val="2F2F2F"/>
              </a:solidFill>
              <a:latin typeface="Avenir"/>
              <a:ea typeface="Avenir"/>
              <a:cs typeface="Avenir"/>
              <a:sym typeface="Avenir"/>
            </a:endParaRPr>
          </a:p>
          <a:p>
            <a:pPr indent="-342900" lvl="0" marL="342900" marR="0" rtl="0" algn="l">
              <a:lnSpc>
                <a:spcPct val="90000"/>
              </a:lnSpc>
              <a:spcBef>
                <a:spcPts val="4500"/>
              </a:spcBef>
              <a:spcAft>
                <a:spcPts val="0"/>
              </a:spcAft>
              <a:buClr>
                <a:srgbClr val="2F2F2F"/>
              </a:buClr>
              <a:buSzPts val="4920"/>
              <a:buFont typeface="Arial"/>
              <a:buChar char="•"/>
            </a:pPr>
            <a:r>
              <a:rPr b="0" i="0" lang="en-GB" sz="4000" u="none" cap="none" strike="noStrike">
                <a:solidFill>
                  <a:srgbClr val="2F2F2F"/>
                </a:solidFill>
                <a:latin typeface="Avenir"/>
                <a:ea typeface="Avenir"/>
                <a:cs typeface="Avenir"/>
                <a:sym typeface="Avenir"/>
              </a:rPr>
              <a:t>Loss of experienced personnel further increases reliance on citizen journalists. </a:t>
            </a:r>
            <a:br>
              <a:rPr b="0" i="0" lang="en-GB" sz="4000" u="none" cap="none" strike="noStrike">
                <a:solidFill>
                  <a:srgbClr val="2F2F2F"/>
                </a:solidFill>
                <a:latin typeface="Avenir"/>
                <a:ea typeface="Avenir"/>
                <a:cs typeface="Avenir"/>
                <a:sym typeface="Avenir"/>
              </a:rPr>
            </a:br>
            <a:endParaRPr b="0" i="0" sz="4000" u="none" cap="none" strike="noStrike">
              <a:solidFill>
                <a:srgbClr val="2F2F2F"/>
              </a:solidFill>
              <a:latin typeface="Avenir"/>
              <a:ea typeface="Avenir"/>
              <a:cs typeface="Avenir"/>
              <a:sym typeface="Avenir"/>
            </a:endParaRPr>
          </a:p>
          <a:p>
            <a:pPr indent="-342900" lvl="0" marL="342900" marR="0" rtl="0" algn="l">
              <a:lnSpc>
                <a:spcPct val="90000"/>
              </a:lnSpc>
              <a:spcBef>
                <a:spcPts val="4500"/>
              </a:spcBef>
              <a:spcAft>
                <a:spcPts val="0"/>
              </a:spcAft>
              <a:buClr>
                <a:srgbClr val="2F2F2F"/>
              </a:buClr>
              <a:buSzPts val="4920"/>
              <a:buFont typeface="Arial"/>
              <a:buChar char="•"/>
            </a:pPr>
            <a:r>
              <a:rPr b="0" i="0" lang="en-GB" sz="4000" u="none" cap="none" strike="noStrike">
                <a:solidFill>
                  <a:srgbClr val="2F2F2F"/>
                </a:solidFill>
                <a:latin typeface="Avenir"/>
                <a:ea typeface="Avenir"/>
                <a:cs typeface="Avenir"/>
                <a:sym typeface="Avenir"/>
              </a:rPr>
              <a:t>Limited funding also affects the availability of journalistic training, further diminishing quality and standards. </a:t>
            </a:r>
            <a:br>
              <a:rPr b="0" i="0" lang="en-GB" sz="4000" u="none" cap="none" strike="noStrike">
                <a:solidFill>
                  <a:srgbClr val="2F2F2F"/>
                </a:solidFill>
                <a:latin typeface="Avenir"/>
                <a:ea typeface="Avenir"/>
                <a:cs typeface="Avenir"/>
                <a:sym typeface="Avenir"/>
              </a:rPr>
            </a:br>
            <a:endParaRPr b="0" i="0" sz="4000" u="none" cap="none" strike="noStrike">
              <a:solidFill>
                <a:srgbClr val="2F2F2F"/>
              </a:solidFill>
              <a:latin typeface="Avenir"/>
              <a:ea typeface="Avenir"/>
              <a:cs typeface="Avenir"/>
              <a:sym typeface="Avenir"/>
            </a:endParaRPr>
          </a:p>
          <a:p>
            <a:pPr indent="-342900" lvl="0" marL="342900" marR="0" rtl="0" algn="l">
              <a:lnSpc>
                <a:spcPct val="90000"/>
              </a:lnSpc>
              <a:spcBef>
                <a:spcPts val="4500"/>
              </a:spcBef>
              <a:spcAft>
                <a:spcPts val="0"/>
              </a:spcAft>
              <a:buClr>
                <a:srgbClr val="2F2F2F"/>
              </a:buClr>
              <a:buSzPts val="4920"/>
              <a:buFont typeface="Arial"/>
              <a:buChar char="•"/>
            </a:pPr>
            <a:r>
              <a:rPr b="0" i="0" lang="en-GB" sz="4000" u="none" cap="none" strike="noStrike">
                <a:solidFill>
                  <a:srgbClr val="2F2F2F"/>
                </a:solidFill>
                <a:latin typeface="Avenir"/>
                <a:ea typeface="Avenir"/>
                <a:cs typeface="Avenir"/>
                <a:sym typeface="Avenir"/>
              </a:rPr>
              <a:t>Smaller media organisations face significant challenges securing funding, established agencies having an advantage in proposal writing and grant applications. </a:t>
            </a:r>
            <a:endParaRPr b="0" i="0" sz="4000" u="none" cap="none" strike="noStrike">
              <a:solidFill>
                <a:srgbClr val="2F2F2F"/>
              </a:solidFill>
              <a:latin typeface="Avenir"/>
              <a:ea typeface="Avenir"/>
              <a:cs typeface="Avenir"/>
              <a:sym typeface="Avenir"/>
            </a:endParaRPr>
          </a:p>
          <a:p>
            <a:pPr indent="-342900" lvl="0" marL="342900" marR="0" rtl="0" algn="l">
              <a:lnSpc>
                <a:spcPct val="90000"/>
              </a:lnSpc>
              <a:spcBef>
                <a:spcPts val="4500"/>
              </a:spcBef>
              <a:spcAft>
                <a:spcPts val="0"/>
              </a:spcAft>
              <a:buClr>
                <a:srgbClr val="2F2F2F"/>
              </a:buClr>
              <a:buSzPts val="4920"/>
              <a:buFont typeface="Arial"/>
              <a:buChar char="•"/>
            </a:pPr>
            <a:r>
              <a:rPr b="0" i="0" lang="en-GB" sz="4000" u="none" cap="none" strike="noStrike">
                <a:solidFill>
                  <a:srgbClr val="2F2F2F"/>
                </a:solidFill>
                <a:latin typeface="Avenir"/>
                <a:ea typeface="Avenir"/>
                <a:cs typeface="Avenir"/>
                <a:sym typeface="Avenir"/>
              </a:rPr>
              <a:t>Perception that international funding favours larger, international outlets</a:t>
            </a:r>
            <a:br>
              <a:rPr b="0" i="0" lang="en-GB" sz="4000" u="none" cap="none" strike="noStrike">
                <a:solidFill>
                  <a:srgbClr val="000000"/>
                </a:solidFill>
                <a:latin typeface="Avenir"/>
                <a:ea typeface="Avenir"/>
                <a:cs typeface="Avenir"/>
                <a:sym typeface="Avenir"/>
              </a:rPr>
            </a:br>
            <a:endParaRPr b="0" i="0" sz="4000" u="none" cap="none" strike="noStrike">
              <a:solidFill>
                <a:srgbClr val="000000"/>
              </a:solidFill>
              <a:latin typeface="Avenir"/>
              <a:ea typeface="Avenir"/>
              <a:cs typeface="Avenir"/>
              <a:sym typeface="Avenir"/>
            </a:endParaRPr>
          </a:p>
        </p:txBody>
      </p:sp>
      <p:sp>
        <p:nvSpPr>
          <p:cNvPr id="129" name="Google Shape;129;p9"/>
          <p:cNvSpPr txBox="1"/>
          <p:nvPr/>
        </p:nvSpPr>
        <p:spPr>
          <a:xfrm>
            <a:off x="952458" y="9605490"/>
            <a:ext cx="22479083" cy="1364476"/>
          </a:xfrm>
          <a:prstGeom prst="rect">
            <a:avLst/>
          </a:prstGeom>
          <a:noFill/>
          <a:ln>
            <a:noFill/>
          </a:ln>
        </p:spPr>
        <p:txBody>
          <a:bodyPr anchorCtr="0" anchor="ctr" bIns="50800" lIns="50800" spcFirstLastPara="1" rIns="50800" wrap="square" tIns="50800">
            <a:spAutoFit/>
          </a:bodyPr>
          <a:lstStyle/>
          <a:p>
            <a:pPr indent="-82550" lvl="0" marL="342900" marR="0" rtl="0" algn="l">
              <a:lnSpc>
                <a:spcPct val="100000"/>
              </a:lnSpc>
              <a:spcBef>
                <a:spcPts val="0"/>
              </a:spcBef>
              <a:spcAft>
                <a:spcPts val="0"/>
              </a:spcAft>
              <a:buClr>
                <a:srgbClr val="5E5E5E"/>
              </a:buClr>
              <a:buSzPts val="4100"/>
              <a:buFont typeface="Arial"/>
              <a:buNone/>
            </a:pPr>
            <a:r>
              <a:t/>
            </a:r>
            <a:endParaRPr b="0" i="0" sz="4100" u="none" cap="none" strike="noStrike">
              <a:solidFill>
                <a:srgbClr val="2F2F2F"/>
              </a:solidFill>
              <a:latin typeface="Avenir"/>
              <a:ea typeface="Avenir"/>
              <a:cs typeface="Avenir"/>
              <a:sym typeface="Avenir"/>
            </a:endParaRPr>
          </a:p>
          <a:p>
            <a:pPr indent="-82550" lvl="0" marL="342900" marR="0" rtl="0" algn="l">
              <a:lnSpc>
                <a:spcPct val="100000"/>
              </a:lnSpc>
              <a:spcBef>
                <a:spcPts val="0"/>
              </a:spcBef>
              <a:spcAft>
                <a:spcPts val="0"/>
              </a:spcAft>
              <a:buClr>
                <a:srgbClr val="5E5E5E"/>
              </a:buClr>
              <a:buSzPts val="4100"/>
              <a:buFont typeface="Arial"/>
              <a:buNone/>
            </a:pPr>
            <a:r>
              <a:t/>
            </a:r>
            <a:endParaRPr b="0" i="0" sz="4100" u="none" cap="none" strike="noStrike">
              <a:solidFill>
                <a:srgbClr val="2F2F2F"/>
              </a:solidFill>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